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5" r:id="rId1"/>
  </p:sldMasterIdLst>
  <p:notesMasterIdLst>
    <p:notesMasterId r:id="rId149"/>
  </p:notesMasterIdLst>
  <p:handoutMasterIdLst>
    <p:handoutMasterId r:id="rId150"/>
  </p:handoutMasterIdLst>
  <p:sldIdLst>
    <p:sldId id="256" r:id="rId2"/>
    <p:sldId id="257" r:id="rId3"/>
    <p:sldId id="327" r:id="rId4"/>
    <p:sldId id="328" r:id="rId5"/>
    <p:sldId id="329" r:id="rId6"/>
    <p:sldId id="325" r:id="rId7"/>
    <p:sldId id="334" r:id="rId8"/>
    <p:sldId id="335" r:id="rId9"/>
    <p:sldId id="336" r:id="rId10"/>
    <p:sldId id="337" r:id="rId11"/>
    <p:sldId id="341" r:id="rId12"/>
    <p:sldId id="342" r:id="rId13"/>
    <p:sldId id="340" r:id="rId14"/>
    <p:sldId id="343" r:id="rId15"/>
    <p:sldId id="344" r:id="rId16"/>
    <p:sldId id="345" r:id="rId17"/>
    <p:sldId id="381" r:id="rId18"/>
    <p:sldId id="382" r:id="rId19"/>
    <p:sldId id="383" r:id="rId20"/>
    <p:sldId id="384" r:id="rId21"/>
    <p:sldId id="385" r:id="rId22"/>
    <p:sldId id="346" r:id="rId23"/>
    <p:sldId id="349" r:id="rId24"/>
    <p:sldId id="350" r:id="rId25"/>
    <p:sldId id="352" r:id="rId26"/>
    <p:sldId id="353" r:id="rId27"/>
    <p:sldId id="347" r:id="rId28"/>
    <p:sldId id="354" r:id="rId29"/>
    <p:sldId id="355" r:id="rId30"/>
    <p:sldId id="356" r:id="rId31"/>
    <p:sldId id="357" r:id="rId32"/>
    <p:sldId id="348" r:id="rId33"/>
    <p:sldId id="359" r:id="rId34"/>
    <p:sldId id="358" r:id="rId35"/>
    <p:sldId id="360" r:id="rId36"/>
    <p:sldId id="361" r:id="rId37"/>
    <p:sldId id="362" r:id="rId38"/>
    <p:sldId id="363" r:id="rId39"/>
    <p:sldId id="364" r:id="rId40"/>
    <p:sldId id="365" r:id="rId41"/>
    <p:sldId id="366" r:id="rId42"/>
    <p:sldId id="367" r:id="rId43"/>
    <p:sldId id="368" r:id="rId44"/>
    <p:sldId id="369" r:id="rId45"/>
    <p:sldId id="370" r:id="rId46"/>
    <p:sldId id="371" r:id="rId47"/>
    <p:sldId id="372" r:id="rId48"/>
    <p:sldId id="373" r:id="rId49"/>
    <p:sldId id="374" r:id="rId50"/>
    <p:sldId id="378" r:id="rId51"/>
    <p:sldId id="379" r:id="rId52"/>
    <p:sldId id="380" r:id="rId53"/>
    <p:sldId id="330" r:id="rId54"/>
    <p:sldId id="480" r:id="rId55"/>
    <p:sldId id="387" r:id="rId56"/>
    <p:sldId id="386" r:id="rId57"/>
    <p:sldId id="388" r:id="rId58"/>
    <p:sldId id="389" r:id="rId59"/>
    <p:sldId id="392" r:id="rId60"/>
    <p:sldId id="331" r:id="rId61"/>
    <p:sldId id="390" r:id="rId62"/>
    <p:sldId id="393" r:id="rId63"/>
    <p:sldId id="401" r:id="rId64"/>
    <p:sldId id="402" r:id="rId65"/>
    <p:sldId id="332" r:id="rId66"/>
    <p:sldId id="403" r:id="rId67"/>
    <p:sldId id="404" r:id="rId68"/>
    <p:sldId id="394" r:id="rId69"/>
    <p:sldId id="395" r:id="rId70"/>
    <p:sldId id="398" r:id="rId71"/>
    <p:sldId id="405" r:id="rId72"/>
    <p:sldId id="406" r:id="rId73"/>
    <p:sldId id="407" r:id="rId74"/>
    <p:sldId id="408" r:id="rId75"/>
    <p:sldId id="391" r:id="rId76"/>
    <p:sldId id="411" r:id="rId77"/>
    <p:sldId id="410" r:id="rId78"/>
    <p:sldId id="412" r:id="rId79"/>
    <p:sldId id="400" r:id="rId80"/>
    <p:sldId id="333" r:id="rId81"/>
    <p:sldId id="413" r:id="rId82"/>
    <p:sldId id="414" r:id="rId83"/>
    <p:sldId id="415" r:id="rId84"/>
    <p:sldId id="416" r:id="rId85"/>
    <p:sldId id="417" r:id="rId86"/>
    <p:sldId id="418" r:id="rId87"/>
    <p:sldId id="419" r:id="rId88"/>
    <p:sldId id="420" r:id="rId89"/>
    <p:sldId id="421" r:id="rId90"/>
    <p:sldId id="422" r:id="rId91"/>
    <p:sldId id="423" r:id="rId92"/>
    <p:sldId id="424" r:id="rId93"/>
    <p:sldId id="425" r:id="rId94"/>
    <p:sldId id="426" r:id="rId95"/>
    <p:sldId id="427" r:id="rId96"/>
    <p:sldId id="428" r:id="rId97"/>
    <p:sldId id="429" r:id="rId98"/>
    <p:sldId id="473" r:id="rId99"/>
    <p:sldId id="430" r:id="rId100"/>
    <p:sldId id="474" r:id="rId101"/>
    <p:sldId id="431" r:id="rId102"/>
    <p:sldId id="432" r:id="rId103"/>
    <p:sldId id="433" r:id="rId104"/>
    <p:sldId id="434" r:id="rId105"/>
    <p:sldId id="435" r:id="rId106"/>
    <p:sldId id="436" r:id="rId107"/>
    <p:sldId id="476" r:id="rId108"/>
    <p:sldId id="475" r:id="rId109"/>
    <p:sldId id="477" r:id="rId110"/>
    <p:sldId id="478" r:id="rId111"/>
    <p:sldId id="437" r:id="rId112"/>
    <p:sldId id="438" r:id="rId113"/>
    <p:sldId id="439" r:id="rId114"/>
    <p:sldId id="440" r:id="rId115"/>
    <p:sldId id="441" r:id="rId116"/>
    <p:sldId id="442" r:id="rId117"/>
    <p:sldId id="443" r:id="rId118"/>
    <p:sldId id="444" r:id="rId119"/>
    <p:sldId id="445" r:id="rId120"/>
    <p:sldId id="446" r:id="rId121"/>
    <p:sldId id="447" r:id="rId122"/>
    <p:sldId id="448" r:id="rId123"/>
    <p:sldId id="449" r:id="rId124"/>
    <p:sldId id="450" r:id="rId125"/>
    <p:sldId id="451" r:id="rId126"/>
    <p:sldId id="452" r:id="rId127"/>
    <p:sldId id="453" r:id="rId128"/>
    <p:sldId id="455" r:id="rId129"/>
    <p:sldId id="456" r:id="rId130"/>
    <p:sldId id="457" r:id="rId131"/>
    <p:sldId id="458" r:id="rId132"/>
    <p:sldId id="459" r:id="rId133"/>
    <p:sldId id="460" r:id="rId134"/>
    <p:sldId id="461" r:id="rId135"/>
    <p:sldId id="462" r:id="rId136"/>
    <p:sldId id="463" r:id="rId137"/>
    <p:sldId id="479" r:id="rId138"/>
    <p:sldId id="464" r:id="rId139"/>
    <p:sldId id="465" r:id="rId140"/>
    <p:sldId id="466" r:id="rId141"/>
    <p:sldId id="467" r:id="rId142"/>
    <p:sldId id="468" r:id="rId143"/>
    <p:sldId id="469" r:id="rId144"/>
    <p:sldId id="470" r:id="rId145"/>
    <p:sldId id="471" r:id="rId146"/>
    <p:sldId id="472" r:id="rId147"/>
    <p:sldId id="269" r:id="rId1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815" autoAdjust="0"/>
  </p:normalViewPr>
  <p:slideViewPr>
    <p:cSldViewPr snapToGrid="0">
      <p:cViewPr>
        <p:scale>
          <a:sx n="63" d="100"/>
          <a:sy n="63" d="100"/>
        </p:scale>
        <p:origin x="-1020" y="-72"/>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slide" Target="slides/slide137.xml" /><Relationship Id="rId154" Type="http://schemas.openxmlformats.org/officeDocument/2006/relationships/theme" Target="theme/theme1.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slide" Target="slides/slide143.xml" /><Relationship Id="rId149" Type="http://schemas.openxmlformats.org/officeDocument/2006/relationships/notesMaster" Target="notesMasters/notesMaster1.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handoutMaster" Target="handoutMasters/handoutMaster1.xml" /><Relationship Id="rId155" Type="http://schemas.openxmlformats.org/officeDocument/2006/relationships/tableStyles" Target="tableStyles.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slide" Target="slides/slide123.xml" /><Relationship Id="rId129" Type="http://schemas.openxmlformats.org/officeDocument/2006/relationships/slide" Target="slides/slide128.xml" /><Relationship Id="rId137" Type="http://schemas.openxmlformats.org/officeDocument/2006/relationships/slide" Target="slides/slide13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slide" Target="slides/slide131.xml" /><Relationship Id="rId140" Type="http://schemas.openxmlformats.org/officeDocument/2006/relationships/slide" Target="slides/slide139.xml" /><Relationship Id="rId145" Type="http://schemas.openxmlformats.org/officeDocument/2006/relationships/slide" Target="slides/slide144.xml" /><Relationship Id="rId153"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143" Type="http://schemas.openxmlformats.org/officeDocument/2006/relationships/slide" Target="slides/slide142.xml" /><Relationship Id="rId148" Type="http://schemas.openxmlformats.org/officeDocument/2006/relationships/slide" Target="slides/slide147.xml" /><Relationship Id="rId151" Type="http://schemas.openxmlformats.org/officeDocument/2006/relationships/commentAuthors" Target="commentAuthors.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presProps" Target="presProps.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3" Type="http://schemas.openxmlformats.org/officeDocument/2006/relationships/slide" Target="slides/slide2.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FCF56C-F71C-4211-BF69-C6395E816FA0}" type="datetimeFigureOut">
              <a:rPr lang="en-US" smtClean="0"/>
              <a:t>6/14/2021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6819E6-9B85-4741-A84B-96FF1AB9AEBB}" type="slidenum">
              <a:rPr lang="en-US" smtClean="0"/>
              <a:t>‹#›</a:t>
            </a:fld>
            <a:endParaRPr lang="en-US"/>
          </a:p>
        </p:txBody>
      </p:sp>
    </p:spTree>
    <p:extLst>
      <p:ext uri="{BB962C8B-B14F-4D97-AF65-F5344CB8AC3E}">
        <p14:creationId xmlns:p14="http://schemas.microsoft.com/office/powerpoint/2010/main" val="1781656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48FE87-737D-413B-B8A1-8D9098DC7396}" type="datetimeFigureOut">
              <a:rPr lang="en-US" smtClean="0"/>
              <a:pPr/>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D30D2-B9C4-4FF3-ADCE-B9E0B5ACB4B7}" type="slidenum">
              <a:rPr lang="en-US" smtClean="0"/>
              <a:pPr/>
              <a:t>‹#›</a:t>
            </a:fld>
            <a:endParaRPr lang="en-US"/>
          </a:p>
        </p:txBody>
      </p:sp>
    </p:spTree>
    <p:extLst>
      <p:ext uri="{BB962C8B-B14F-4D97-AF65-F5344CB8AC3E}">
        <p14:creationId xmlns:p14="http://schemas.microsoft.com/office/powerpoint/2010/main" val="1096073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0D30D2-B9C4-4FF3-ADCE-B9E0B5ACB4B7}" type="slidenum">
              <a:rPr lang="en-US" smtClean="0"/>
              <a:pPr/>
              <a:t>54</a:t>
            </a:fld>
            <a:endParaRPr lang="en-US"/>
          </a:p>
        </p:txBody>
      </p:sp>
    </p:spTree>
    <p:extLst>
      <p:ext uri="{BB962C8B-B14F-4D97-AF65-F5344CB8AC3E}">
        <p14:creationId xmlns:p14="http://schemas.microsoft.com/office/powerpoint/2010/main" val="2536976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D0D30D2-B9C4-4FF3-ADCE-B9E0B5ACB4B7}" type="slidenum">
              <a:rPr lang="en-US" smtClean="0"/>
              <a:pPr/>
              <a:t>139</a:t>
            </a:fld>
            <a:endParaRPr lang="en-US"/>
          </a:p>
        </p:txBody>
      </p:sp>
    </p:spTree>
    <p:extLst>
      <p:ext uri="{BB962C8B-B14F-4D97-AF65-F5344CB8AC3E}">
        <p14:creationId xmlns:p14="http://schemas.microsoft.com/office/powerpoint/2010/main" val="878973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D0D30D2-B9C4-4FF3-ADCE-B9E0B5ACB4B7}" type="slidenum">
              <a:rPr lang="en-US" smtClean="0"/>
              <a:pPr/>
              <a:t>140</a:t>
            </a:fld>
            <a:endParaRPr lang="en-US"/>
          </a:p>
        </p:txBody>
      </p:sp>
    </p:spTree>
    <p:extLst>
      <p:ext uri="{BB962C8B-B14F-4D97-AF65-F5344CB8AC3E}">
        <p14:creationId xmlns:p14="http://schemas.microsoft.com/office/powerpoint/2010/main" val="683061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D0D30D2-B9C4-4FF3-ADCE-B9E0B5ACB4B7}" type="slidenum">
              <a:rPr lang="en-US" smtClean="0"/>
              <a:pPr/>
              <a:t>141</a:t>
            </a:fld>
            <a:endParaRPr lang="en-US"/>
          </a:p>
        </p:txBody>
      </p:sp>
    </p:spTree>
    <p:extLst>
      <p:ext uri="{BB962C8B-B14F-4D97-AF65-F5344CB8AC3E}">
        <p14:creationId xmlns:p14="http://schemas.microsoft.com/office/powerpoint/2010/main" val="271316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column should either be defined as NULL or NOT NULL. By default, a column can</a:t>
            </a:r>
          </a:p>
          <a:p>
            <a:r>
              <a:rPr lang="en-US" sz="1200" b="0" i="0" u="none" strike="noStrike" kern="1200" baseline="0" dirty="0">
                <a:solidFill>
                  <a:schemeClr val="tx1"/>
                </a:solidFill>
                <a:latin typeface="+mn-lt"/>
                <a:ea typeface="+mn-ea"/>
                <a:cs typeface="+mn-cs"/>
              </a:rPr>
              <a:t>hold NULL values. The NOT NULL constraint enforces a column to NOT accept NULL values. This enforces a</a:t>
            </a:r>
          </a:p>
          <a:p>
            <a:r>
              <a:rPr lang="en-US" sz="1200" b="0" i="0" u="none" strike="noStrike" kern="1200" baseline="0" dirty="0">
                <a:solidFill>
                  <a:schemeClr val="tx1"/>
                </a:solidFill>
                <a:latin typeface="+mn-lt"/>
                <a:ea typeface="+mn-ea"/>
                <a:cs typeface="+mn-cs"/>
              </a:rPr>
              <a:t>field to always contain a value, which means that you cannot insert a new record, or</a:t>
            </a:r>
          </a:p>
          <a:p>
            <a:r>
              <a:rPr lang="en-US" sz="1200" b="0" i="0" u="none" strike="noStrike" kern="1200" baseline="0" dirty="0">
                <a:solidFill>
                  <a:schemeClr val="tx1"/>
                </a:solidFill>
                <a:latin typeface="+mn-lt"/>
                <a:ea typeface="+mn-ea"/>
                <a:cs typeface="+mn-cs"/>
              </a:rPr>
              <a:t>update a record without adding a value to this field.</a:t>
            </a:r>
            <a:endParaRPr lang="en-US" dirty="0"/>
          </a:p>
        </p:txBody>
      </p:sp>
      <p:sp>
        <p:nvSpPr>
          <p:cNvPr id="4" name="Slide Number Placeholder 3"/>
          <p:cNvSpPr>
            <a:spLocks noGrp="1"/>
          </p:cNvSpPr>
          <p:nvPr>
            <p:ph type="sldNum" sz="quarter" idx="10"/>
          </p:nvPr>
        </p:nvSpPr>
        <p:spPr/>
        <p:txBody>
          <a:bodyPr/>
          <a:lstStyle/>
          <a:p>
            <a:fld id="{2D0D30D2-B9C4-4FF3-ADCE-B9E0B5ACB4B7}" type="slidenum">
              <a:rPr lang="en-US" smtClean="0"/>
              <a:pPr/>
              <a:t>67</a:t>
            </a:fld>
            <a:endParaRPr lang="en-US"/>
          </a:p>
        </p:txBody>
      </p:sp>
    </p:spTree>
    <p:extLst>
      <p:ext uri="{BB962C8B-B14F-4D97-AF65-F5344CB8AC3E}">
        <p14:creationId xmlns:p14="http://schemas.microsoft.com/office/powerpoint/2010/main" val="3323502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0D30D2-B9C4-4FF3-ADCE-B9E0B5ACB4B7}" type="slidenum">
              <a:rPr lang="en-US" smtClean="0"/>
              <a:pPr/>
              <a:t>79</a:t>
            </a:fld>
            <a:endParaRPr lang="en-US"/>
          </a:p>
        </p:txBody>
      </p:sp>
    </p:spTree>
    <p:extLst>
      <p:ext uri="{BB962C8B-B14F-4D97-AF65-F5344CB8AC3E}">
        <p14:creationId xmlns:p14="http://schemas.microsoft.com/office/powerpoint/2010/main" val="3649566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If we are able to remove an attribute from a functional dependency without changing the closure of the set of functional dependencies, that attribute is called as Extraneous Attribute</a:t>
            </a:r>
            <a:endParaRPr lang="en-US" b="1" dirty="0"/>
          </a:p>
        </p:txBody>
      </p:sp>
      <p:sp>
        <p:nvSpPr>
          <p:cNvPr id="4" name="Slide Number Placeholder 3"/>
          <p:cNvSpPr>
            <a:spLocks noGrp="1"/>
          </p:cNvSpPr>
          <p:nvPr>
            <p:ph type="sldNum" sz="quarter" idx="10"/>
          </p:nvPr>
        </p:nvSpPr>
        <p:spPr/>
        <p:txBody>
          <a:bodyPr/>
          <a:lstStyle/>
          <a:p>
            <a:fld id="{2D0D30D2-B9C4-4FF3-ADCE-B9E0B5ACB4B7}" type="slidenum">
              <a:rPr lang="en-US" smtClean="0"/>
              <a:pPr/>
              <a:t>99</a:t>
            </a:fld>
            <a:endParaRPr lang="en-US"/>
          </a:p>
        </p:txBody>
      </p:sp>
    </p:spTree>
    <p:extLst>
      <p:ext uri="{BB962C8B-B14F-4D97-AF65-F5344CB8AC3E}">
        <p14:creationId xmlns:p14="http://schemas.microsoft.com/office/powerpoint/2010/main" val="4116779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FC = {AC→B, D→EG, BC→D, CG→D, CE→A}</a:t>
            </a:r>
          </a:p>
          <a:p>
            <a:endParaRPr lang="en-US"/>
          </a:p>
        </p:txBody>
      </p:sp>
      <p:sp>
        <p:nvSpPr>
          <p:cNvPr id="4" name="Slide Number Placeholder 3"/>
          <p:cNvSpPr>
            <a:spLocks noGrp="1"/>
          </p:cNvSpPr>
          <p:nvPr>
            <p:ph type="sldNum" sz="quarter" idx="10"/>
          </p:nvPr>
        </p:nvSpPr>
        <p:spPr/>
        <p:txBody>
          <a:bodyPr/>
          <a:lstStyle/>
          <a:p>
            <a:fld id="{2D0D30D2-B9C4-4FF3-ADCE-B9E0B5ACB4B7}" type="slidenum">
              <a:rPr lang="en-US" smtClean="0"/>
              <a:pPr/>
              <a:t>101</a:t>
            </a:fld>
            <a:endParaRPr lang="en-US"/>
          </a:p>
        </p:txBody>
      </p:sp>
    </p:spTree>
    <p:extLst>
      <p:ext uri="{BB962C8B-B14F-4D97-AF65-F5344CB8AC3E}">
        <p14:creationId xmlns:p14="http://schemas.microsoft.com/office/powerpoint/2010/main" val="612442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0D30D2-B9C4-4FF3-ADCE-B9E0B5ACB4B7}" type="slidenum">
              <a:rPr lang="en-US" smtClean="0"/>
              <a:pPr/>
              <a:t>110</a:t>
            </a:fld>
            <a:endParaRPr lang="en-US"/>
          </a:p>
        </p:txBody>
      </p:sp>
    </p:spTree>
    <p:extLst>
      <p:ext uri="{BB962C8B-B14F-4D97-AF65-F5344CB8AC3E}">
        <p14:creationId xmlns:p14="http://schemas.microsoft.com/office/powerpoint/2010/main" val="3912870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prime attribute (faculty) of table 1 into</a:t>
            </a:r>
            <a:r>
              <a:rPr lang="en-US" baseline="0" dirty="0"/>
              <a:t> table 2 as a foreign key.</a:t>
            </a:r>
            <a:endParaRPr lang="en-US" dirty="0"/>
          </a:p>
        </p:txBody>
      </p:sp>
      <p:sp>
        <p:nvSpPr>
          <p:cNvPr id="4" name="Slide Number Placeholder 3"/>
          <p:cNvSpPr>
            <a:spLocks noGrp="1"/>
          </p:cNvSpPr>
          <p:nvPr>
            <p:ph type="sldNum" sz="quarter" idx="10"/>
          </p:nvPr>
        </p:nvSpPr>
        <p:spPr/>
        <p:txBody>
          <a:bodyPr/>
          <a:lstStyle/>
          <a:p>
            <a:fld id="{2D0D30D2-B9C4-4FF3-ADCE-B9E0B5ACB4B7}" type="slidenum">
              <a:rPr lang="en-US" smtClean="0"/>
              <a:pPr/>
              <a:t>135</a:t>
            </a:fld>
            <a:endParaRPr lang="en-US"/>
          </a:p>
        </p:txBody>
      </p:sp>
    </p:spTree>
    <p:extLst>
      <p:ext uri="{BB962C8B-B14F-4D97-AF65-F5344CB8AC3E}">
        <p14:creationId xmlns:p14="http://schemas.microsoft.com/office/powerpoint/2010/main" val="903078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0D30D2-B9C4-4FF3-ADCE-B9E0B5ACB4B7}" type="slidenum">
              <a:rPr lang="en-US" smtClean="0"/>
              <a:pPr/>
              <a:t>136</a:t>
            </a:fld>
            <a:endParaRPr lang="en-US"/>
          </a:p>
        </p:txBody>
      </p:sp>
    </p:spTree>
    <p:extLst>
      <p:ext uri="{BB962C8B-B14F-4D97-AF65-F5344CB8AC3E}">
        <p14:creationId xmlns:p14="http://schemas.microsoft.com/office/powerpoint/2010/main" val="3379058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Suppose student 100 signs up for skiing. Then we would insert (100, Music, Skiing). This row implies that student 100 skies as Music subject but not as an accounting subject, so in order to keep the data consistent we must add one more row (100, Accounting, Skiing). </a:t>
            </a:r>
          </a:p>
        </p:txBody>
      </p:sp>
      <p:sp>
        <p:nvSpPr>
          <p:cNvPr id="4" name="Slide Number Placeholder 3"/>
          <p:cNvSpPr>
            <a:spLocks noGrp="1"/>
          </p:cNvSpPr>
          <p:nvPr>
            <p:ph type="sldNum" sz="quarter" idx="10"/>
          </p:nvPr>
        </p:nvSpPr>
        <p:spPr/>
        <p:txBody>
          <a:bodyPr/>
          <a:lstStyle/>
          <a:p>
            <a:fld id="{2D0D30D2-B9C4-4FF3-ADCE-B9E0B5ACB4B7}" type="slidenum">
              <a:rPr lang="en-US" smtClean="0"/>
              <a:pPr/>
              <a:t>138</a:t>
            </a:fld>
            <a:endParaRPr lang="en-US"/>
          </a:p>
        </p:txBody>
      </p:sp>
    </p:spTree>
    <p:extLst>
      <p:ext uri="{BB962C8B-B14F-4D97-AF65-F5344CB8AC3E}">
        <p14:creationId xmlns:p14="http://schemas.microsoft.com/office/powerpoint/2010/main" val="2511726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F83FFE3-99AB-4810-8F42-68B4E5214314}" type="datetime1">
              <a:rPr lang="en-US" smtClean="0"/>
              <a:t>6/14/2021</a:t>
            </a:fld>
            <a:endParaRPr lang="en-US" dirty="0"/>
          </a:p>
        </p:txBody>
      </p:sp>
      <p:sp>
        <p:nvSpPr>
          <p:cNvPr id="5" name="Footer Placeholder 4"/>
          <p:cNvSpPr>
            <a:spLocks noGrp="1"/>
          </p:cNvSpPr>
          <p:nvPr>
            <p:ph type="ftr" sz="quarter" idx="11"/>
          </p:nvPr>
        </p:nvSpPr>
        <p:spPr/>
        <p:txBody>
          <a:bodyPr/>
          <a:lstStyle/>
          <a:p>
            <a:r>
              <a:rPr lang="en-US"/>
              <a:t>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114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3EB4E7-618E-4690-ABDC-D34D0E54FABF}" type="datetime1">
              <a:rPr lang="en-US" smtClean="0"/>
              <a:t>6/14/2021</a:t>
            </a:fld>
            <a:endParaRPr lang="en-US" dirty="0"/>
          </a:p>
        </p:txBody>
      </p:sp>
      <p:sp>
        <p:nvSpPr>
          <p:cNvPr id="5" name="Footer Placeholder 4"/>
          <p:cNvSpPr>
            <a:spLocks noGrp="1"/>
          </p:cNvSpPr>
          <p:nvPr>
            <p:ph type="ftr" sz="quarter" idx="11"/>
          </p:nvPr>
        </p:nvSpPr>
        <p:spPr/>
        <p:txBody>
          <a:bodyPr/>
          <a:lstStyle/>
          <a:p>
            <a:r>
              <a:rPr lang="en-US"/>
              <a:t>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339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09DF2C-AFCE-400C-8883-1B9E43B228E0}" type="datetime1">
              <a:rPr lang="en-US" smtClean="0"/>
              <a:t>6/14/2021</a:t>
            </a:fld>
            <a:endParaRPr lang="en-US" dirty="0"/>
          </a:p>
        </p:txBody>
      </p:sp>
      <p:sp>
        <p:nvSpPr>
          <p:cNvPr id="5" name="Footer Placeholder 4"/>
          <p:cNvSpPr>
            <a:spLocks noGrp="1"/>
          </p:cNvSpPr>
          <p:nvPr>
            <p:ph type="ftr" sz="quarter" idx="11"/>
          </p:nvPr>
        </p:nvSpPr>
        <p:spPr/>
        <p:txBody>
          <a:bodyPr/>
          <a:lstStyle/>
          <a:p>
            <a:r>
              <a:rPr lang="en-US"/>
              <a:t>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8918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93523-ECE8-4A6D-B124-18C54923405A}" type="datetime1">
              <a:rPr lang="en-US" smtClean="0"/>
              <a:t>6/14/2021</a:t>
            </a:fld>
            <a:endParaRPr lang="en-US" dirty="0"/>
          </a:p>
        </p:txBody>
      </p:sp>
      <p:sp>
        <p:nvSpPr>
          <p:cNvPr id="5" name="Footer Placeholder 4"/>
          <p:cNvSpPr>
            <a:spLocks noGrp="1"/>
          </p:cNvSpPr>
          <p:nvPr>
            <p:ph type="ftr" sz="quarter" idx="11"/>
          </p:nvPr>
        </p:nvSpPr>
        <p:spPr/>
        <p:txBody>
          <a:bodyPr/>
          <a:lstStyle/>
          <a:p>
            <a:r>
              <a:rPr lang="en-US"/>
              <a:t>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5567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1A0867-9E71-49DA-B764-B24C65FBE674}" type="datetime1">
              <a:rPr lang="en-US" smtClean="0"/>
              <a:t>6/14/2021</a:t>
            </a:fld>
            <a:endParaRPr lang="en-US" dirty="0"/>
          </a:p>
        </p:txBody>
      </p:sp>
      <p:sp>
        <p:nvSpPr>
          <p:cNvPr id="5" name="Footer Placeholder 4"/>
          <p:cNvSpPr>
            <a:spLocks noGrp="1"/>
          </p:cNvSpPr>
          <p:nvPr>
            <p:ph type="ftr" sz="quarter" idx="11"/>
          </p:nvPr>
        </p:nvSpPr>
        <p:spPr/>
        <p:txBody>
          <a:bodyPr/>
          <a:lstStyle/>
          <a:p>
            <a:r>
              <a:rPr lang="en-US"/>
              <a:t>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872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5528DC-1285-4103-8E10-386977C64AA1}" type="datetime1">
              <a:rPr lang="en-US" smtClean="0"/>
              <a:t>6/14/2021</a:t>
            </a:fld>
            <a:endParaRPr lang="en-US" dirty="0"/>
          </a:p>
        </p:txBody>
      </p:sp>
      <p:sp>
        <p:nvSpPr>
          <p:cNvPr id="5" name="Footer Placeholder 4"/>
          <p:cNvSpPr>
            <a:spLocks noGrp="1"/>
          </p:cNvSpPr>
          <p:nvPr>
            <p:ph type="ftr" sz="quarter" idx="11"/>
          </p:nvPr>
        </p:nvSpPr>
        <p:spPr/>
        <p:txBody>
          <a:bodyPr/>
          <a:lstStyle/>
          <a:p>
            <a:r>
              <a:rPr lang="en-US"/>
              <a:t>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837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93A01A-A9C1-4946-9B1B-CBF7CE6BB230}" type="datetime1">
              <a:rPr lang="en-US" smtClean="0"/>
              <a:t>6/14/2021</a:t>
            </a:fld>
            <a:endParaRPr lang="en-US" dirty="0"/>
          </a:p>
        </p:txBody>
      </p:sp>
      <p:sp>
        <p:nvSpPr>
          <p:cNvPr id="6" name="Footer Placeholder 5"/>
          <p:cNvSpPr>
            <a:spLocks noGrp="1"/>
          </p:cNvSpPr>
          <p:nvPr>
            <p:ph type="ftr" sz="quarter" idx="11"/>
          </p:nvPr>
        </p:nvSpPr>
        <p:spPr/>
        <p:txBody>
          <a:bodyPr/>
          <a:lstStyle/>
          <a:p>
            <a:r>
              <a:rPr lang="en-US"/>
              <a:t>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0098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D3B7C5-B7E9-4D80-8C7C-67FBE39FE28E}" type="datetime1">
              <a:rPr lang="en-US" smtClean="0"/>
              <a:t>6/14/2021</a:t>
            </a:fld>
            <a:endParaRPr lang="en-US" dirty="0"/>
          </a:p>
        </p:txBody>
      </p:sp>
      <p:sp>
        <p:nvSpPr>
          <p:cNvPr id="8" name="Footer Placeholder 7"/>
          <p:cNvSpPr>
            <a:spLocks noGrp="1"/>
          </p:cNvSpPr>
          <p:nvPr>
            <p:ph type="ftr" sz="quarter" idx="11"/>
          </p:nvPr>
        </p:nvSpPr>
        <p:spPr/>
        <p:txBody>
          <a:bodyPr/>
          <a:lstStyle/>
          <a:p>
            <a:r>
              <a:rPr lang="en-US"/>
              <a:t>l</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1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C9FDC9-AD78-4627-8430-EA6B395E77C3}" type="datetime1">
              <a:rPr lang="en-US" smtClean="0"/>
              <a:t>6/14/2021</a:t>
            </a:fld>
            <a:endParaRPr lang="en-US" dirty="0"/>
          </a:p>
        </p:txBody>
      </p:sp>
      <p:sp>
        <p:nvSpPr>
          <p:cNvPr id="4" name="Footer Placeholder 3"/>
          <p:cNvSpPr>
            <a:spLocks noGrp="1"/>
          </p:cNvSpPr>
          <p:nvPr>
            <p:ph type="ftr" sz="quarter" idx="11"/>
          </p:nvPr>
        </p:nvSpPr>
        <p:spPr/>
        <p:txBody>
          <a:bodyPr/>
          <a:lstStyle/>
          <a:p>
            <a:r>
              <a:rPr lang="en-US"/>
              <a:t>l</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83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D01DBE-54F2-4424-833B-F4C6B1C92CF7}" type="datetime1">
              <a:rPr lang="en-US" smtClean="0"/>
              <a:t>6/14/2021</a:t>
            </a:fld>
            <a:endParaRPr lang="en-US" dirty="0"/>
          </a:p>
        </p:txBody>
      </p:sp>
      <p:sp>
        <p:nvSpPr>
          <p:cNvPr id="3" name="Footer Placeholder 2"/>
          <p:cNvSpPr>
            <a:spLocks noGrp="1"/>
          </p:cNvSpPr>
          <p:nvPr>
            <p:ph type="ftr" sz="quarter" idx="11"/>
          </p:nvPr>
        </p:nvSpPr>
        <p:spPr/>
        <p:txBody>
          <a:bodyPr/>
          <a:lstStyle/>
          <a:p>
            <a:r>
              <a:rPr lang="en-US"/>
              <a:t>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6790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1650CF-E98D-405C-9487-2FE7E0B51CC1}" type="datetime1">
              <a:rPr lang="en-US" smtClean="0"/>
              <a:t>6/14/2021</a:t>
            </a:fld>
            <a:endParaRPr lang="en-US" dirty="0"/>
          </a:p>
        </p:txBody>
      </p:sp>
      <p:sp>
        <p:nvSpPr>
          <p:cNvPr id="6" name="Footer Placeholder 5"/>
          <p:cNvSpPr>
            <a:spLocks noGrp="1"/>
          </p:cNvSpPr>
          <p:nvPr>
            <p:ph type="ftr" sz="quarter" idx="11"/>
          </p:nvPr>
        </p:nvSpPr>
        <p:spPr/>
        <p:txBody>
          <a:bodyPr/>
          <a:lstStyle/>
          <a:p>
            <a:r>
              <a:rPr lang="en-US"/>
              <a:t>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464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52C3A9-A143-471C-897A-E8E014EC2C21}" type="datetime1">
              <a:rPr lang="en-US" smtClean="0"/>
              <a:t>6/14/2021</a:t>
            </a:fld>
            <a:endParaRPr lang="en-US" dirty="0"/>
          </a:p>
        </p:txBody>
      </p:sp>
      <p:sp>
        <p:nvSpPr>
          <p:cNvPr id="6" name="Footer Placeholder 5"/>
          <p:cNvSpPr>
            <a:spLocks noGrp="1"/>
          </p:cNvSpPr>
          <p:nvPr>
            <p:ph type="ftr" sz="quarter" idx="11"/>
          </p:nvPr>
        </p:nvSpPr>
        <p:spPr/>
        <p:txBody>
          <a:bodyPr/>
          <a:lstStyle/>
          <a:p>
            <a:r>
              <a:rPr lang="en-US"/>
              <a:t>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0274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9C6FAA-6197-4D93-BCF2-6EA3A136A2A8}" type="datetime1">
              <a:rPr lang="en-US" smtClean="0"/>
              <a:t>6/14/2021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650732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2" Type="http://schemas.openxmlformats.org/officeDocument/2006/relationships/image" Target="../media/image58.png"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2" Type="http://schemas.openxmlformats.org/officeDocument/2006/relationships/image" Target="../media/image60.png"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3" Type="http://schemas.openxmlformats.org/officeDocument/2006/relationships/image" Target="../media/image63.png" /><Relationship Id="rId2" Type="http://schemas.openxmlformats.org/officeDocument/2006/relationships/image" Target="../media/image62.png" /><Relationship Id="rId1" Type="http://schemas.openxmlformats.org/officeDocument/2006/relationships/slideLayout" Target="../slideLayouts/slideLayout2.xml" /></Relationships>
</file>

<file path=ppt/slides/_rels/slide124.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image" Target="../media/image64.png" /><Relationship Id="rId1" Type="http://schemas.openxmlformats.org/officeDocument/2006/relationships/slideLayout" Target="../slideLayouts/slideLayout2.xml"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2" Type="http://schemas.openxmlformats.org/officeDocument/2006/relationships/image" Target="../media/image66.png" /><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2" Type="http://schemas.openxmlformats.org/officeDocument/2006/relationships/image" Target="../media/image71.png"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2" Type="http://schemas.openxmlformats.org/officeDocument/2006/relationships/image" Target="../media/image72.png" /><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3" Type="http://schemas.openxmlformats.org/officeDocument/2006/relationships/image" Target="../media/image73.png" /><Relationship Id="rId2" Type="http://schemas.openxmlformats.org/officeDocument/2006/relationships/notesSlide" Target="../notesSlides/notesSlide7.xml" /><Relationship Id="rId1" Type="http://schemas.openxmlformats.org/officeDocument/2006/relationships/slideLayout" Target="../slideLayouts/slideLayout2.xml" /><Relationship Id="rId4" Type="http://schemas.openxmlformats.org/officeDocument/2006/relationships/image" Target="../media/image74.png" /></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2" Type="http://schemas.openxmlformats.org/officeDocument/2006/relationships/image" Target="../media/image75.png" /><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139.xml.rels><?xml version="1.0" encoding="UTF-8" standalone="yes"?>
<Relationships xmlns="http://schemas.openxmlformats.org/package/2006/relationships"><Relationship Id="rId3" Type="http://schemas.openxmlformats.org/officeDocument/2006/relationships/image" Target="../media/image77.png" /><Relationship Id="rId2" Type="http://schemas.openxmlformats.org/officeDocument/2006/relationships/notesSlide" Target="../notesSlides/notesSlide10.xml" /><Relationship Id="rId1" Type="http://schemas.openxmlformats.org/officeDocument/2006/relationships/slideLayout" Target="../slideLayouts/slideLayout2.xml" /><Relationship Id="rId4" Type="http://schemas.openxmlformats.org/officeDocument/2006/relationships/image" Target="../media/image76.png" /></Relationships>
</file>

<file path=ppt/slides/_rels/slide14.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40.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2" Type="http://schemas.openxmlformats.org/officeDocument/2006/relationships/image" Target="../media/image80.png" /><Relationship Id="rId1" Type="http://schemas.openxmlformats.org/officeDocument/2006/relationships/slideLayout" Target="../slideLayouts/slideLayout2.xml" /></Relationships>
</file>

<file path=ppt/slides/_rels/slide144.xml.rels><?xml version="1.0" encoding="UTF-8" standalone="yes"?>
<Relationships xmlns="http://schemas.openxmlformats.org/package/2006/relationships"><Relationship Id="rId3" Type="http://schemas.openxmlformats.org/officeDocument/2006/relationships/image" Target="../media/image82.png" /><Relationship Id="rId2" Type="http://schemas.openxmlformats.org/officeDocument/2006/relationships/image" Target="../media/image81.png" /><Relationship Id="rId1" Type="http://schemas.openxmlformats.org/officeDocument/2006/relationships/slideLayout" Target="../slideLayouts/slideLayout2.xml"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 standalone="yes"?>
<Relationships xmlns="http://schemas.openxmlformats.org/package/2006/relationships"><Relationship Id="rId3" Type="http://schemas.openxmlformats.org/officeDocument/2006/relationships/image" Target="../media/image84.png" /><Relationship Id="rId2" Type="http://schemas.openxmlformats.org/officeDocument/2006/relationships/image" Target="../media/image83.jpeg" /><Relationship Id="rId1" Type="http://schemas.openxmlformats.org/officeDocument/2006/relationships/slideLayout" Target="../slideLayouts/slideLayout12.xml" /><Relationship Id="rId4" Type="http://schemas.openxmlformats.org/officeDocument/2006/relationships/image" Target="../media/image85.png" /></Relationships>
</file>

<file path=ppt/slides/_rels/slide1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29.png" /><Relationship Id="rId1" Type="http://schemas.openxmlformats.org/officeDocument/2006/relationships/slideLayout" Target="../slideLayouts/slideLayout2.xml" /><Relationship Id="rId4" Type="http://schemas.openxmlformats.org/officeDocument/2006/relationships/image" Target="../media/image35.png" /></Relationships>
</file>

<file path=ppt/slides/_rels/slide44.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1247" y="3432908"/>
            <a:ext cx="9144000" cy="2387600"/>
          </a:xfrm>
        </p:spPr>
        <p:txBody>
          <a:bodyPr>
            <a:normAutofit fontScale="90000"/>
          </a:bodyPr>
          <a:lstStyle/>
          <a:p>
            <a:r>
              <a:rPr lang="en-IN" dirty="0">
                <a:latin typeface="Times New Roman" pitchFamily="18" charset="0"/>
                <a:cs typeface="Times New Roman" pitchFamily="18" charset="0"/>
              </a:rPr>
              <a:t>Unit 2</a:t>
            </a:r>
            <a:br>
              <a:rPr lang="en-IN" dirty="0">
                <a:latin typeface="Times New Roman" pitchFamily="18" charset="0"/>
                <a:cs typeface="Times New Roman" pitchFamily="18" charset="0"/>
              </a:rPr>
            </a:br>
            <a:br>
              <a:rPr lang="en-IN" dirty="0">
                <a:latin typeface="Times New Roman" pitchFamily="18" charset="0"/>
                <a:cs typeface="Times New Roman" pitchFamily="18" charset="0"/>
              </a:rPr>
            </a:br>
            <a:r>
              <a:rPr lang="en-IN" dirty="0">
                <a:latin typeface="Times New Roman" pitchFamily="18" charset="0"/>
                <a:cs typeface="Times New Roman" pitchFamily="18" charset="0"/>
              </a:rPr>
              <a:t>Part-1</a:t>
            </a:r>
            <a:br>
              <a:rPr lang="en-IN" dirty="0">
                <a:latin typeface="Times New Roman" pitchFamily="18" charset="0"/>
                <a:cs typeface="Times New Roman" pitchFamily="18" charset="0"/>
              </a:rPr>
            </a:br>
            <a:r>
              <a:rPr lang="en-US" sz="5300" dirty="0">
                <a:latin typeface="Times New Roman" pitchFamily="18" charset="0"/>
                <a:cs typeface="Times New Roman" pitchFamily="18" charset="0"/>
              </a:rPr>
              <a:t>Relational query languages </a:t>
            </a:r>
            <a:br>
              <a:rPr lang="en-US" sz="5300" dirty="0">
                <a:latin typeface="Times New Roman" pitchFamily="18" charset="0"/>
                <a:cs typeface="Times New Roman" pitchFamily="18" charset="0"/>
              </a:rPr>
            </a:br>
            <a:br>
              <a:rPr lang="en-IN" sz="5300" dirty="0">
                <a:latin typeface="Times New Roman" pitchFamily="18" charset="0"/>
                <a:cs typeface="Times New Roman" pitchFamily="18" charset="0"/>
              </a:rPr>
            </a:br>
            <a:r>
              <a:rPr lang="en-US" dirty="0">
                <a:latin typeface="Times New Roman" panose="02020603050405020304" pitchFamily="18" charset="0"/>
                <a:cs typeface="Times New Roman" panose="02020603050405020304" pitchFamily="18" charset="0"/>
              </a:rPr>
              <a:t>									</a:t>
            </a:r>
            <a:r>
              <a:rPr lang="en-US" sz="31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465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35336" t="25886" r="15914" b="21012"/>
          <a:stretch/>
        </p:blipFill>
        <p:spPr>
          <a:xfrm>
            <a:off x="896815" y="264394"/>
            <a:ext cx="9933693" cy="6083652"/>
          </a:xfrm>
          <a:prstGeom prst="rect">
            <a:avLst/>
          </a:prstGeom>
        </p:spPr>
      </p:pic>
    </p:spTree>
    <p:extLst>
      <p:ext uri="{BB962C8B-B14F-4D97-AF65-F5344CB8AC3E}">
        <p14:creationId xmlns:p14="http://schemas.microsoft.com/office/powerpoint/2010/main" val="30860656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FIND CANONICAL COVER FORM</a:t>
            </a:r>
          </a:p>
        </p:txBody>
      </p:sp>
      <p:sp>
        <p:nvSpPr>
          <p:cNvPr id="3" name="Content Placeholder 2"/>
          <p:cNvSpPr>
            <a:spLocks noGrp="1"/>
          </p:cNvSpPr>
          <p:nvPr>
            <p:ph idx="1"/>
          </p:nvPr>
        </p:nvSpPr>
        <p:spPr/>
        <p:txBody>
          <a:bodyPr>
            <a:normAutofit lnSpcReduction="10000"/>
          </a:bodyPr>
          <a:lstStyle/>
          <a:p>
            <a:pPr fontAlgn="base"/>
            <a:r>
              <a:rPr lang="en-US" dirty="0"/>
              <a:t>1. Simplify all RHS (Decomposition) </a:t>
            </a:r>
          </a:p>
          <a:p>
            <a:pPr fontAlgn="base"/>
            <a:r>
              <a:rPr lang="en-US" dirty="0"/>
              <a:t>2. For all FDs on LHS find For all FDs on LHS find a redundant </a:t>
            </a:r>
            <a:r>
              <a:rPr lang="en-US" dirty="0" err="1"/>
              <a:t>redundant</a:t>
            </a:r>
            <a:r>
              <a:rPr lang="en-US" dirty="0"/>
              <a:t> (extraneous </a:t>
            </a:r>
            <a:r>
              <a:rPr lang="en-US" dirty="0" err="1"/>
              <a:t>extraneous</a:t>
            </a:r>
            <a:r>
              <a:rPr lang="en-US" dirty="0"/>
              <a:t> ) attribute </a:t>
            </a:r>
          </a:p>
          <a:p>
            <a:pPr fontAlgn="base"/>
            <a:r>
              <a:rPr lang="en-US" dirty="0"/>
              <a:t>3. Eliminate all redundant FDs </a:t>
            </a:r>
          </a:p>
          <a:p>
            <a:pPr fontAlgn="base"/>
            <a:r>
              <a:rPr lang="en-US" dirty="0"/>
              <a:t>4. Apply Union if needed </a:t>
            </a:r>
          </a:p>
          <a:p>
            <a:pPr fontAlgn="base"/>
            <a:r>
              <a:rPr lang="en-US" dirty="0"/>
              <a:t>5. The result is Fc </a:t>
            </a:r>
          </a:p>
          <a:p>
            <a:pPr fontAlgn="base"/>
            <a:r>
              <a:rPr lang="en-US" b="1" dirty="0"/>
              <a:t>extraneous attributes </a:t>
            </a:r>
            <a:r>
              <a:rPr lang="en-US" dirty="0"/>
              <a:t>:</a:t>
            </a:r>
            <a:r>
              <a:rPr lang="en-US" b="1" dirty="0"/>
              <a:t>If we are able to remove an attribute from a functional dependency without changing the closure of the set of functional dependencies, that attribute is called as Extraneous Attribute</a:t>
            </a:r>
          </a:p>
          <a:p>
            <a:pPr fontAlgn="base"/>
            <a:endParaRPr lang="en-US" dirty="0"/>
          </a:p>
          <a:p>
            <a:endParaRPr lang="en-US" dirty="0"/>
          </a:p>
        </p:txBody>
      </p:sp>
    </p:spTree>
    <p:extLst>
      <p:ext uri="{BB962C8B-B14F-4D97-AF65-F5344CB8AC3E}">
        <p14:creationId xmlns:p14="http://schemas.microsoft.com/office/powerpoint/2010/main" val="127346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Example</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Consider following set F of functional dependencies on schema R(A,B,C) and compute canonical cover for F.</a:t>
            </a:r>
          </a:p>
          <a:p>
            <a:r>
              <a:rPr lang="en-US" b="1" dirty="0"/>
              <a:t>A -&gt; BC, B -&gt; C, A -&gt; B and AB -&gt; C</a:t>
            </a:r>
          </a:p>
          <a:p>
            <a:r>
              <a:rPr lang="en-US" dirty="0" err="1"/>
              <a:t>Ans</a:t>
            </a:r>
            <a:r>
              <a:rPr lang="en-US" dirty="0"/>
              <a:t>: canonical cover is: A → B, B → C</a:t>
            </a:r>
          </a:p>
          <a:p>
            <a:r>
              <a:rPr lang="en-US" dirty="0"/>
              <a:t>2)R{A,B,C}</a:t>
            </a:r>
          </a:p>
          <a:p>
            <a:pPr marL="0" indent="0">
              <a:buNone/>
            </a:pPr>
            <a:r>
              <a:rPr lang="en-US" dirty="0"/>
              <a:t>	FD={A-&gt;BC,B-&gt;C,A-&gt;B,AB-&gt;C}</a:t>
            </a:r>
          </a:p>
          <a:p>
            <a:pPr marL="0" indent="0">
              <a:buNone/>
            </a:pPr>
            <a:r>
              <a:rPr lang="en-US" dirty="0"/>
              <a:t> 3) R = {A,B,C,D,E,F,G,H}</a:t>
            </a:r>
          </a:p>
          <a:p>
            <a:pPr marL="0" indent="0">
              <a:buNone/>
            </a:pPr>
            <a:r>
              <a:rPr lang="en-US" dirty="0"/>
              <a:t>	 F = {AC →G, D →EG, BC →D, CG →BD, ACD →B, CE →AG} Find  </a:t>
            </a:r>
          </a:p>
          <a:p>
            <a:pPr marL="0" indent="0">
              <a:buNone/>
            </a:pPr>
            <a:r>
              <a:rPr lang="en-US" dirty="0"/>
              <a:t>            the canonical cover of F.</a:t>
            </a:r>
          </a:p>
          <a:p>
            <a:pPr marL="0" indent="0">
              <a:buNone/>
            </a:pPr>
            <a:r>
              <a:rPr lang="en-US" dirty="0"/>
              <a:t>* Different order of considering the extraneous attributes can result in different FC</a:t>
            </a:r>
          </a:p>
          <a:p>
            <a:endParaRPr lang="en-US" dirty="0"/>
          </a:p>
        </p:txBody>
      </p:sp>
    </p:spTree>
    <p:extLst>
      <p:ext uri="{BB962C8B-B14F-4D97-AF65-F5344CB8AC3E}">
        <p14:creationId xmlns:p14="http://schemas.microsoft.com/office/powerpoint/2010/main" val="365332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Decomposition</a:t>
            </a:r>
            <a:endParaRPr lang="en-US" dirty="0"/>
          </a:p>
        </p:txBody>
      </p:sp>
      <p:sp>
        <p:nvSpPr>
          <p:cNvPr id="3" name="Content Placeholder 2"/>
          <p:cNvSpPr>
            <a:spLocks noGrp="1"/>
          </p:cNvSpPr>
          <p:nvPr>
            <p:ph idx="1"/>
          </p:nvPr>
        </p:nvSpPr>
        <p:spPr/>
        <p:txBody>
          <a:bodyPr>
            <a:normAutofit/>
          </a:bodyPr>
          <a:lstStyle/>
          <a:p>
            <a:r>
              <a:rPr lang="en-US" sz="2400" dirty="0"/>
              <a:t>Decomposition is the process of breaking down given relation into two or more relations.</a:t>
            </a:r>
          </a:p>
          <a:p>
            <a:r>
              <a:rPr lang="en-US" sz="2400" dirty="0"/>
              <a:t>Here, relation R is replaced by two or more relations in such a way that -</a:t>
            </a:r>
          </a:p>
          <a:p>
            <a:r>
              <a:rPr lang="en-US" sz="2400" dirty="0"/>
              <a:t>1. Each new relation contains a subset of the attributes of R, and</a:t>
            </a:r>
          </a:p>
          <a:p>
            <a:r>
              <a:rPr lang="en-US" sz="2400" dirty="0"/>
              <a:t>2. Together, they all include all tuples and attributes of R.</a:t>
            </a:r>
          </a:p>
          <a:p>
            <a:endParaRPr lang="en-US" sz="2400" dirty="0"/>
          </a:p>
          <a:p>
            <a:r>
              <a:rPr lang="en-US" sz="2400" dirty="0"/>
              <a:t>There are two types of decomposition</a:t>
            </a:r>
          </a:p>
          <a:p>
            <a:r>
              <a:rPr lang="en-US" sz="2400" dirty="0"/>
              <a:t>1. </a:t>
            </a:r>
            <a:r>
              <a:rPr lang="en-US" sz="2400" dirty="0" err="1"/>
              <a:t>lossy</a:t>
            </a:r>
            <a:r>
              <a:rPr lang="en-US" sz="2400" dirty="0"/>
              <a:t> decomposition</a:t>
            </a:r>
          </a:p>
          <a:p>
            <a:r>
              <a:rPr lang="en-US" sz="2400" dirty="0"/>
              <a:t>2. lossless decomposition (non-loss decomposition)</a:t>
            </a:r>
          </a:p>
          <a:p>
            <a:endParaRPr lang="en-US" sz="2400" dirty="0"/>
          </a:p>
        </p:txBody>
      </p:sp>
    </p:spTree>
    <p:extLst>
      <p:ext uri="{BB962C8B-B14F-4D97-AF65-F5344CB8AC3E}">
        <p14:creationId xmlns:p14="http://schemas.microsoft.com/office/powerpoint/2010/main" val="4279352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Lossy</a:t>
            </a:r>
            <a:r>
              <a:rPr lang="en-US" i="1" dirty="0"/>
              <a:t> Decomposition</a:t>
            </a:r>
            <a:endParaRPr lang="en-US" dirty="0"/>
          </a:p>
        </p:txBody>
      </p:sp>
      <p:sp>
        <p:nvSpPr>
          <p:cNvPr id="3" name="Content Placeholder 2"/>
          <p:cNvSpPr>
            <a:spLocks noGrp="1"/>
          </p:cNvSpPr>
          <p:nvPr>
            <p:ph idx="1"/>
          </p:nvPr>
        </p:nvSpPr>
        <p:spPr/>
        <p:txBody>
          <a:bodyPr>
            <a:normAutofit/>
          </a:bodyPr>
          <a:lstStyle/>
          <a:p>
            <a:r>
              <a:rPr lang="en-US" sz="2400" dirty="0"/>
              <a:t> The decomposition of relation R into R1 and R2 is </a:t>
            </a:r>
            <a:r>
              <a:rPr lang="en-US" sz="2400" dirty="0" err="1"/>
              <a:t>lossy</a:t>
            </a:r>
            <a:r>
              <a:rPr lang="en-US" sz="2400" dirty="0"/>
              <a:t> when the join of R1 and R2 does not yield the same relation as in R.</a:t>
            </a:r>
          </a:p>
          <a:p>
            <a:r>
              <a:rPr lang="en-US" sz="2400" dirty="0"/>
              <a:t>This is also referred as </a:t>
            </a:r>
            <a:r>
              <a:rPr lang="en-US" sz="2400" dirty="0" err="1"/>
              <a:t>lossy</a:t>
            </a:r>
            <a:r>
              <a:rPr lang="en-US" sz="2400" dirty="0"/>
              <a:t>-join decomposition.</a:t>
            </a:r>
          </a:p>
          <a:p>
            <a:endParaRPr lang="en-US" sz="2400" dirty="0"/>
          </a:p>
          <a:p>
            <a:r>
              <a:rPr lang="en-US" sz="2400" dirty="0"/>
              <a:t>The </a:t>
            </a:r>
            <a:r>
              <a:rPr lang="en-US" sz="2400" b="1" dirty="0"/>
              <a:t>disadvantage</a:t>
            </a:r>
            <a:r>
              <a:rPr lang="en-US" sz="2400" dirty="0"/>
              <a:t> of such kind of decomposition is that some information is lost during retrieval of original relation.</a:t>
            </a:r>
          </a:p>
          <a:p>
            <a:r>
              <a:rPr lang="en-US" sz="2400" dirty="0"/>
              <a:t> From practical point of view, decomposition should not be </a:t>
            </a:r>
            <a:r>
              <a:rPr lang="en-US" sz="2400" dirty="0" err="1"/>
              <a:t>lossy</a:t>
            </a:r>
            <a:r>
              <a:rPr lang="en-US" sz="2400" dirty="0"/>
              <a:t> decomposition.</a:t>
            </a:r>
          </a:p>
        </p:txBody>
      </p:sp>
    </p:spTree>
    <p:extLst>
      <p:ext uri="{BB962C8B-B14F-4D97-AF65-F5344CB8AC3E}">
        <p14:creationId xmlns:p14="http://schemas.microsoft.com/office/powerpoint/2010/main" val="30119997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46849" t="25290" r="14162" b="22525"/>
          <a:stretch/>
        </p:blipFill>
        <p:spPr>
          <a:xfrm>
            <a:off x="2956560" y="1288592"/>
            <a:ext cx="7025640" cy="5286974"/>
          </a:xfrm>
          <a:prstGeom prst="rect">
            <a:avLst/>
          </a:prstGeom>
        </p:spPr>
      </p:pic>
      <p:sp>
        <p:nvSpPr>
          <p:cNvPr id="6" name="Title 1"/>
          <p:cNvSpPr txBox="1">
            <a:spLocks/>
          </p:cNvSpPr>
          <p:nvPr/>
        </p:nvSpPr>
        <p:spPr>
          <a:xfrm>
            <a:off x="838199" y="1822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err="1"/>
              <a:t>Lossy</a:t>
            </a:r>
            <a:r>
              <a:rPr lang="en-US" i="1" dirty="0"/>
              <a:t> Decomposition</a:t>
            </a:r>
            <a:endParaRPr lang="en-US" dirty="0"/>
          </a:p>
        </p:txBody>
      </p:sp>
      <p:sp>
        <p:nvSpPr>
          <p:cNvPr id="7" name="Rectangle 6"/>
          <p:cNvSpPr/>
          <p:nvPr/>
        </p:nvSpPr>
        <p:spPr>
          <a:xfrm>
            <a:off x="8740141" y="4523155"/>
            <a:ext cx="3360420" cy="923330"/>
          </a:xfrm>
          <a:prstGeom prst="rect">
            <a:avLst/>
          </a:prstGeom>
        </p:spPr>
        <p:txBody>
          <a:bodyPr wrap="square">
            <a:spAutoFit/>
          </a:bodyPr>
          <a:lstStyle/>
          <a:p>
            <a:r>
              <a:rPr lang="en-US" dirty="0">
                <a:latin typeface="Calibri" panose="020F0502020204030204" pitchFamily="34" charset="0"/>
              </a:rPr>
              <a:t>Here, it is not possible to specify that in which branch account A01 or A02 belongs</a:t>
            </a:r>
            <a:endParaRPr lang="en-US" dirty="0"/>
          </a:p>
        </p:txBody>
      </p:sp>
    </p:spTree>
    <p:extLst>
      <p:ext uri="{BB962C8B-B14F-4D97-AF65-F5344CB8AC3E}">
        <p14:creationId xmlns:p14="http://schemas.microsoft.com/office/powerpoint/2010/main" val="17671852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Lossless (Non-loss) Decomposition</a:t>
            </a:r>
            <a:br>
              <a:rPr lang="en-US" i="1" dirty="0"/>
            </a:br>
            <a:endParaRPr lang="en-US" dirty="0"/>
          </a:p>
        </p:txBody>
      </p:sp>
      <p:sp>
        <p:nvSpPr>
          <p:cNvPr id="3" name="Content Placeholder 2"/>
          <p:cNvSpPr>
            <a:spLocks noGrp="1"/>
          </p:cNvSpPr>
          <p:nvPr>
            <p:ph idx="1"/>
          </p:nvPr>
        </p:nvSpPr>
        <p:spPr/>
        <p:txBody>
          <a:bodyPr/>
          <a:lstStyle/>
          <a:p>
            <a:r>
              <a:rPr lang="en-US" dirty="0"/>
              <a:t>The decomposition of relation R into R1 and R2 is lossless when the join of R1 and R2 produces the same relation as in R.</a:t>
            </a:r>
          </a:p>
          <a:p>
            <a:r>
              <a:rPr lang="en-US" dirty="0"/>
              <a:t>This is also referred as a non-additive (non-loss) decomposition.</a:t>
            </a:r>
          </a:p>
          <a:p>
            <a:r>
              <a:rPr lang="en-US" dirty="0"/>
              <a:t>All decompositions must be lossless.</a:t>
            </a:r>
          </a:p>
        </p:txBody>
      </p:sp>
    </p:spTree>
    <p:extLst>
      <p:ext uri="{BB962C8B-B14F-4D97-AF65-F5344CB8AC3E}">
        <p14:creationId xmlns:p14="http://schemas.microsoft.com/office/powerpoint/2010/main" val="24812690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Lossless (Non-loss) Decomposition</a:t>
            </a:r>
            <a:br>
              <a:rPr lang="en-US" i="1" dirty="0"/>
            </a:br>
            <a:endParaRPr lang="en-US" dirty="0"/>
          </a:p>
        </p:txBody>
      </p:sp>
      <p:pic>
        <p:nvPicPr>
          <p:cNvPr id="5" name="Content Placeholder 4"/>
          <p:cNvPicPr>
            <a:picLocks noGrp="1" noChangeAspect="1"/>
          </p:cNvPicPr>
          <p:nvPr>
            <p:ph idx="1"/>
          </p:nvPr>
        </p:nvPicPr>
        <p:blipFill rotWithShape="1">
          <a:blip r:embed="rId2"/>
          <a:srcRect l="45274" t="23889" r="12390" b="26727"/>
          <a:stretch/>
        </p:blipFill>
        <p:spPr>
          <a:xfrm>
            <a:off x="2011680" y="1690688"/>
            <a:ext cx="7955280" cy="5217186"/>
          </a:xfrm>
          <a:prstGeom prst="rect">
            <a:avLst/>
          </a:prstGeom>
        </p:spPr>
      </p:pic>
    </p:spTree>
    <p:extLst>
      <p:ext uri="{BB962C8B-B14F-4D97-AF65-F5344CB8AC3E}">
        <p14:creationId xmlns:p14="http://schemas.microsoft.com/office/powerpoint/2010/main" val="9720767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57225"/>
            <a:ext cx="10515600" cy="5519738"/>
          </a:xfrm>
        </p:spPr>
        <p:txBody>
          <a:bodyPr>
            <a:normAutofit/>
          </a:bodyPr>
          <a:lstStyle/>
          <a:p>
            <a:pPr fontAlgn="base"/>
            <a:r>
              <a:rPr lang="en-US" b="1" dirty="0"/>
              <a:t>To check for lossless join decomposition using FD set, following conditions must hold:</a:t>
            </a:r>
            <a:endParaRPr lang="en-US" dirty="0"/>
          </a:p>
          <a:p>
            <a:pPr fontAlgn="base"/>
            <a:r>
              <a:rPr lang="en-US" dirty="0"/>
              <a:t>Union of Attributes of R1 and R2 must be equal to attribute of R. Each attribute of R must be either in R1 or in R2. </a:t>
            </a:r>
          </a:p>
          <a:p>
            <a:pPr marL="0" indent="0" fontAlgn="base">
              <a:buNone/>
            </a:pPr>
            <a:r>
              <a:rPr lang="en-US" dirty="0"/>
              <a:t>  	</a:t>
            </a:r>
            <a:r>
              <a:rPr lang="en-US" dirty="0" err="1"/>
              <a:t>Att</a:t>
            </a:r>
            <a:r>
              <a:rPr lang="en-US" dirty="0"/>
              <a:t>(R1) U </a:t>
            </a:r>
            <a:r>
              <a:rPr lang="en-US" dirty="0" err="1"/>
              <a:t>Att</a:t>
            </a:r>
            <a:r>
              <a:rPr lang="en-US" dirty="0"/>
              <a:t>(R2) = </a:t>
            </a:r>
            <a:r>
              <a:rPr lang="en-US" dirty="0" err="1"/>
              <a:t>Att</a:t>
            </a:r>
            <a:r>
              <a:rPr lang="en-US" dirty="0"/>
              <a:t>(R)</a:t>
            </a:r>
          </a:p>
          <a:p>
            <a:pPr fontAlgn="base"/>
            <a:r>
              <a:rPr lang="en-US" dirty="0"/>
              <a:t>Intersection of Attributes of R1 and R2 must not be NULL.</a:t>
            </a:r>
          </a:p>
          <a:p>
            <a:pPr marL="0" indent="0" fontAlgn="base">
              <a:buNone/>
            </a:pPr>
            <a:r>
              <a:rPr lang="en-US" dirty="0"/>
              <a:t>	 </a:t>
            </a:r>
            <a:r>
              <a:rPr lang="en-US" dirty="0" err="1"/>
              <a:t>Att</a:t>
            </a:r>
            <a:r>
              <a:rPr lang="en-US" dirty="0"/>
              <a:t>(R1) ∩ </a:t>
            </a:r>
            <a:r>
              <a:rPr lang="en-US" dirty="0" err="1"/>
              <a:t>Att</a:t>
            </a:r>
            <a:r>
              <a:rPr lang="en-US" dirty="0"/>
              <a:t>(R2) ≠ Φ</a:t>
            </a:r>
          </a:p>
          <a:p>
            <a:pPr fontAlgn="base"/>
            <a:r>
              <a:rPr lang="en-US" dirty="0"/>
              <a:t>Common attribute must be a key for at least one relation (R1 or R2) 	</a:t>
            </a:r>
            <a:r>
              <a:rPr lang="en-US" dirty="0" err="1"/>
              <a:t>Att</a:t>
            </a:r>
            <a:r>
              <a:rPr lang="en-US" dirty="0"/>
              <a:t>(R1) ∩ </a:t>
            </a:r>
            <a:r>
              <a:rPr lang="en-US" dirty="0" err="1"/>
              <a:t>Att</a:t>
            </a:r>
            <a:r>
              <a:rPr lang="en-US" dirty="0"/>
              <a:t>(R2) -&gt; </a:t>
            </a:r>
            <a:r>
              <a:rPr lang="en-US" dirty="0" err="1"/>
              <a:t>Att</a:t>
            </a:r>
            <a:r>
              <a:rPr lang="en-US" dirty="0"/>
              <a:t>(R1) or </a:t>
            </a:r>
            <a:r>
              <a:rPr lang="en-US" dirty="0" err="1"/>
              <a:t>Att</a:t>
            </a:r>
            <a:r>
              <a:rPr lang="en-US" dirty="0"/>
              <a:t>(R1) ∩ </a:t>
            </a:r>
            <a:r>
              <a:rPr lang="en-US" dirty="0" err="1"/>
              <a:t>Att</a:t>
            </a:r>
            <a:r>
              <a:rPr lang="en-US" dirty="0"/>
              <a:t>(R2) -&gt; </a:t>
            </a:r>
            <a:r>
              <a:rPr lang="en-US" dirty="0" err="1"/>
              <a:t>Att</a:t>
            </a:r>
            <a:r>
              <a:rPr lang="en-US" dirty="0"/>
              <a:t>(R2)</a:t>
            </a:r>
          </a:p>
          <a:p>
            <a:endParaRPr lang="en-US" dirty="0"/>
          </a:p>
        </p:txBody>
      </p:sp>
    </p:spTree>
    <p:extLst>
      <p:ext uri="{BB962C8B-B14F-4D97-AF65-F5344CB8AC3E}">
        <p14:creationId xmlns:p14="http://schemas.microsoft.com/office/powerpoint/2010/main" val="7039882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fontAlgn="base"/>
            <a:r>
              <a:rPr lang="en-US" dirty="0"/>
              <a:t>For Example, A relation R (A, B, C, D) with FD set{A-&gt;BC} is decomposed into R1(ABC) and R2(AD) which is a lossless join decomposition as:</a:t>
            </a:r>
          </a:p>
          <a:p>
            <a:pPr fontAlgn="base"/>
            <a:r>
              <a:rPr lang="en-US" dirty="0"/>
              <a:t>First condition holds true as </a:t>
            </a:r>
            <a:r>
              <a:rPr lang="en-US" dirty="0" err="1"/>
              <a:t>Att</a:t>
            </a:r>
            <a:r>
              <a:rPr lang="en-US" dirty="0"/>
              <a:t>(R1) U </a:t>
            </a:r>
            <a:r>
              <a:rPr lang="en-US" dirty="0" err="1"/>
              <a:t>Att</a:t>
            </a:r>
            <a:r>
              <a:rPr lang="en-US" dirty="0"/>
              <a:t>(R2) = (ABC) U (AD) = (ABCD) = </a:t>
            </a:r>
            <a:r>
              <a:rPr lang="en-US" dirty="0" err="1"/>
              <a:t>Att</a:t>
            </a:r>
            <a:r>
              <a:rPr lang="en-US" dirty="0"/>
              <a:t>(R).</a:t>
            </a:r>
          </a:p>
          <a:p>
            <a:pPr fontAlgn="base"/>
            <a:r>
              <a:rPr lang="en-US" dirty="0"/>
              <a:t>Second condition holds true as </a:t>
            </a:r>
            <a:r>
              <a:rPr lang="en-US" dirty="0" err="1"/>
              <a:t>Att</a:t>
            </a:r>
            <a:r>
              <a:rPr lang="en-US" dirty="0"/>
              <a:t>(R1) ∩ </a:t>
            </a:r>
            <a:r>
              <a:rPr lang="en-US" dirty="0" err="1"/>
              <a:t>Att</a:t>
            </a:r>
            <a:r>
              <a:rPr lang="en-US" dirty="0"/>
              <a:t>(R2) = (ABC) ∩ (AD) ≠ </a:t>
            </a:r>
            <a:r>
              <a:rPr lang="el-GR" dirty="0"/>
              <a:t>Φ</a:t>
            </a:r>
          </a:p>
          <a:p>
            <a:pPr fontAlgn="base"/>
            <a:r>
              <a:rPr lang="en-US" dirty="0"/>
              <a:t>Third condition holds true as </a:t>
            </a:r>
            <a:r>
              <a:rPr lang="en-US" dirty="0" err="1"/>
              <a:t>Att</a:t>
            </a:r>
            <a:r>
              <a:rPr lang="en-US" dirty="0"/>
              <a:t>(R1) ∩ </a:t>
            </a:r>
            <a:r>
              <a:rPr lang="en-US" dirty="0" err="1"/>
              <a:t>Att</a:t>
            </a:r>
            <a:r>
              <a:rPr lang="en-US" dirty="0"/>
              <a:t>(R2) = A is a key of R1(ABC) because A-&gt;BC is given.</a:t>
            </a:r>
          </a:p>
          <a:p>
            <a:br>
              <a:rPr lang="en-US" dirty="0"/>
            </a:br>
            <a:endParaRPr lang="en-US" dirty="0"/>
          </a:p>
        </p:txBody>
      </p:sp>
    </p:spTree>
    <p:extLst>
      <p:ext uri="{BB962C8B-B14F-4D97-AF65-F5344CB8AC3E}">
        <p14:creationId xmlns:p14="http://schemas.microsoft.com/office/powerpoint/2010/main" val="18750741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b="1" dirty="0"/>
              <a:t>Dependency Preserving Decomposition</a:t>
            </a:r>
            <a:endParaRPr lang="en-US" dirty="0"/>
          </a:p>
          <a:p>
            <a:pPr algn="just" fontAlgn="base"/>
            <a:r>
              <a:rPr lang="en-US" dirty="0"/>
              <a:t>If we decompose a relation R into relations R1 and R2, All dependencies of R either must be a part of R1 or R2 or must be derivable from combination of FD’s of R1 and R2.</a:t>
            </a:r>
            <a:br>
              <a:rPr lang="en-US" dirty="0"/>
            </a:br>
            <a:endParaRPr lang="en-US" dirty="0"/>
          </a:p>
          <a:p>
            <a:pPr algn="just" fontAlgn="base"/>
            <a:r>
              <a:rPr lang="en-US" dirty="0"/>
              <a:t>For Example, A relation R (A, B, C, D) with FD set{A-&gt;BC} is decomposed into R1(ABC) and R2(AD) which is dependency preserving because FD A-&gt;BC is a part of R1(ABC).</a:t>
            </a:r>
          </a:p>
          <a:p>
            <a:endParaRPr lang="en-US" dirty="0"/>
          </a:p>
        </p:txBody>
      </p:sp>
    </p:spTree>
    <p:extLst>
      <p:ext uri="{BB962C8B-B14F-4D97-AF65-F5344CB8AC3E}">
        <p14:creationId xmlns:p14="http://schemas.microsoft.com/office/powerpoint/2010/main" val="379044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5482" t="26399" r="16345" b="19216"/>
          <a:stretch/>
        </p:blipFill>
        <p:spPr>
          <a:xfrm>
            <a:off x="1142999" y="491739"/>
            <a:ext cx="9503488" cy="6032153"/>
          </a:xfrm>
          <a:prstGeom prst="rect">
            <a:avLst/>
          </a:prstGeom>
        </p:spPr>
      </p:pic>
    </p:spTree>
    <p:extLst>
      <p:ext uri="{BB962C8B-B14F-4D97-AF65-F5344CB8AC3E}">
        <p14:creationId xmlns:p14="http://schemas.microsoft.com/office/powerpoint/2010/main" val="9119891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GATE Question: Consider a schema R(A,B,C,D) and functional dependencies A-&gt;B and C-&gt;D. Then the decomposition of R into R1(AB) and R2(CD) is [GATE-CS-2001]</a:t>
            </a:r>
            <a:br>
              <a:rPr lang="en-US" dirty="0"/>
            </a:br>
            <a:r>
              <a:rPr lang="en-US" dirty="0"/>
              <a:t>A. dependency preserving and lossless join</a:t>
            </a:r>
            <a:br>
              <a:rPr lang="en-US" dirty="0"/>
            </a:br>
            <a:r>
              <a:rPr lang="en-US" dirty="0"/>
              <a:t>B. lossless join but not dependency preserving</a:t>
            </a:r>
            <a:br>
              <a:rPr lang="en-US" dirty="0"/>
            </a:br>
            <a:r>
              <a:rPr lang="en-US" dirty="0"/>
              <a:t>C. dependency preserving but not lossless join</a:t>
            </a:r>
            <a:br>
              <a:rPr lang="en-US" dirty="0"/>
            </a:br>
            <a:r>
              <a:rPr lang="en-US" dirty="0"/>
              <a:t>D. not dependency preserving and not lossless join</a:t>
            </a:r>
          </a:p>
        </p:txBody>
      </p:sp>
    </p:spTree>
    <p:extLst>
      <p:ext uri="{BB962C8B-B14F-4D97-AF65-F5344CB8AC3E}">
        <p14:creationId xmlns:p14="http://schemas.microsoft.com/office/powerpoint/2010/main" val="4717987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Anomaly in database design</a:t>
            </a:r>
            <a:endParaRPr lang="en-US" dirty="0"/>
          </a:p>
        </p:txBody>
      </p:sp>
      <p:sp>
        <p:nvSpPr>
          <p:cNvPr id="3" name="Content Placeholder 2"/>
          <p:cNvSpPr>
            <a:spLocks noGrp="1"/>
          </p:cNvSpPr>
          <p:nvPr>
            <p:ph idx="1"/>
          </p:nvPr>
        </p:nvSpPr>
        <p:spPr/>
        <p:txBody>
          <a:bodyPr>
            <a:normAutofit/>
          </a:bodyPr>
          <a:lstStyle/>
          <a:p>
            <a:r>
              <a:rPr lang="en-US" dirty="0"/>
              <a:t>Anomalies are problems that can occur in poorly planned, un-normalized database where all the data are stored in one table.</a:t>
            </a:r>
          </a:p>
          <a:p>
            <a:endParaRPr lang="en-US" dirty="0"/>
          </a:p>
          <a:p>
            <a:r>
              <a:rPr lang="en-US" dirty="0"/>
              <a:t>There are three types of anomalies that can arise in the database because of redundancy are</a:t>
            </a:r>
          </a:p>
          <a:p>
            <a:r>
              <a:rPr lang="en-US" dirty="0"/>
              <a:t>Insert anomalies</a:t>
            </a:r>
          </a:p>
          <a:p>
            <a:r>
              <a:rPr lang="en-US" dirty="0"/>
              <a:t>Delete anomalies</a:t>
            </a:r>
          </a:p>
          <a:p>
            <a:r>
              <a:rPr lang="en-US" dirty="0"/>
              <a:t>Update / Modification anomalies</a:t>
            </a:r>
          </a:p>
        </p:txBody>
      </p:sp>
    </p:spTree>
    <p:extLst>
      <p:ext uri="{BB962C8B-B14F-4D97-AF65-F5344CB8AC3E}">
        <p14:creationId xmlns:p14="http://schemas.microsoft.com/office/powerpoint/2010/main" val="41295225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471"/>
            <a:ext cx="4190999" cy="454682"/>
          </a:xfrm>
        </p:spPr>
        <p:txBody>
          <a:bodyPr>
            <a:normAutofit fontScale="90000"/>
          </a:bodyPr>
          <a:lstStyle/>
          <a:p>
            <a:r>
              <a:rPr lang="en-US" b="1" dirty="0"/>
              <a:t>Insert anomaly</a:t>
            </a:r>
            <a:endParaRPr lang="en-US" dirty="0"/>
          </a:p>
        </p:txBody>
      </p:sp>
      <p:sp>
        <p:nvSpPr>
          <p:cNvPr id="3" name="Content Placeholder 2"/>
          <p:cNvSpPr>
            <a:spLocks noGrp="1"/>
          </p:cNvSpPr>
          <p:nvPr>
            <p:ph idx="1"/>
          </p:nvPr>
        </p:nvSpPr>
        <p:spPr>
          <a:xfrm>
            <a:off x="838200" y="1005818"/>
            <a:ext cx="10515600" cy="6041367"/>
          </a:xfrm>
        </p:spPr>
        <p:txBody>
          <a:bodyPr>
            <a:normAutofit/>
          </a:bodyPr>
          <a:lstStyle/>
          <a:p>
            <a:r>
              <a:rPr lang="en-US" sz="2400" dirty="0"/>
              <a:t>Consider a relation</a:t>
            </a:r>
          </a:p>
          <a:p>
            <a:pPr marL="0" indent="0">
              <a:buNone/>
            </a:pPr>
            <a:r>
              <a:rPr lang="en-US" sz="2400" dirty="0"/>
              <a:t> </a:t>
            </a:r>
            <a:r>
              <a:rPr lang="en-US" sz="2400" dirty="0" err="1"/>
              <a:t>emp_dept</a:t>
            </a:r>
            <a:r>
              <a:rPr lang="en-US" sz="2400" dirty="0"/>
              <a:t> (E#, </a:t>
            </a:r>
            <a:r>
              <a:rPr lang="en-US" sz="2400" dirty="0" err="1"/>
              <a:t>Ename</a:t>
            </a:r>
            <a:r>
              <a:rPr lang="en-US" sz="2400" dirty="0"/>
              <a:t>, Address, D#, </a:t>
            </a:r>
            <a:r>
              <a:rPr lang="en-US" sz="2400" dirty="0" err="1"/>
              <a:t>Dname</a:t>
            </a:r>
            <a:r>
              <a:rPr lang="en-US" sz="2400" dirty="0"/>
              <a:t>, </a:t>
            </a:r>
            <a:r>
              <a:rPr lang="en-US" sz="2400" dirty="0" err="1"/>
              <a:t>Dmgr</a:t>
            </a:r>
            <a:r>
              <a:rPr lang="en-US" sz="2400" dirty="0"/>
              <a:t>#) with E# as a primary key.</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Let us assume that a new department has been started by the organization but initially there is no employee appointed for that department</a:t>
            </a:r>
          </a:p>
          <a:p>
            <a:r>
              <a:rPr lang="en-US" sz="2400" dirty="0"/>
              <a:t>Then the tuple for this department cannot be inserted in to this table as the E# will have NULL value, which is not allowed because E# is primary key.</a:t>
            </a:r>
          </a:p>
          <a:p>
            <a:r>
              <a:rPr lang="en-US" sz="2400" dirty="0"/>
              <a:t> This kind of problem in the relation where some tuple cannot be inserted is known as insert anomaly.</a:t>
            </a:r>
          </a:p>
        </p:txBody>
      </p:sp>
      <p:pic>
        <p:nvPicPr>
          <p:cNvPr id="5" name="Picture 4"/>
          <p:cNvPicPr>
            <a:picLocks noChangeAspect="1"/>
          </p:cNvPicPr>
          <p:nvPr/>
        </p:nvPicPr>
        <p:blipFill rotWithShape="1">
          <a:blip r:embed="rId2"/>
          <a:srcRect l="43595" t="33848" r="12698" b="53042"/>
          <a:stretch/>
        </p:blipFill>
        <p:spPr>
          <a:xfrm>
            <a:off x="1538106" y="2056279"/>
            <a:ext cx="8186739" cy="1380603"/>
          </a:xfrm>
          <a:prstGeom prst="rect">
            <a:avLst/>
          </a:prstGeom>
        </p:spPr>
      </p:pic>
    </p:spTree>
    <p:extLst>
      <p:ext uri="{BB962C8B-B14F-4D97-AF65-F5344CB8AC3E}">
        <p14:creationId xmlns:p14="http://schemas.microsoft.com/office/powerpoint/2010/main" val="1126359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471"/>
            <a:ext cx="4190999" cy="454682"/>
          </a:xfrm>
        </p:spPr>
        <p:txBody>
          <a:bodyPr>
            <a:normAutofit fontScale="90000"/>
          </a:bodyPr>
          <a:lstStyle/>
          <a:p>
            <a:r>
              <a:rPr lang="en-US" b="1" dirty="0"/>
              <a:t>Delete anomaly</a:t>
            </a:r>
            <a:endParaRPr lang="en-US" dirty="0"/>
          </a:p>
        </p:txBody>
      </p:sp>
      <p:sp>
        <p:nvSpPr>
          <p:cNvPr id="3" name="Content Placeholder 2"/>
          <p:cNvSpPr>
            <a:spLocks noGrp="1"/>
          </p:cNvSpPr>
          <p:nvPr>
            <p:ph idx="1"/>
          </p:nvPr>
        </p:nvSpPr>
        <p:spPr>
          <a:xfrm>
            <a:off x="838200" y="1005818"/>
            <a:ext cx="10515600" cy="6041367"/>
          </a:xfrm>
        </p:spPr>
        <p:txBody>
          <a:bodyPr>
            <a:normAutofit/>
          </a:bodyPr>
          <a:lstStyle/>
          <a:p>
            <a:r>
              <a:rPr lang="en-US" sz="2400" dirty="0"/>
              <a:t>Consider a relation</a:t>
            </a:r>
          </a:p>
          <a:p>
            <a:pPr marL="0" indent="0">
              <a:buNone/>
            </a:pPr>
            <a:r>
              <a:rPr lang="en-US" sz="2400" dirty="0"/>
              <a:t> </a:t>
            </a:r>
            <a:r>
              <a:rPr lang="en-US" sz="2400" dirty="0" err="1"/>
              <a:t>emp_dept</a:t>
            </a:r>
            <a:r>
              <a:rPr lang="en-US" sz="2400" dirty="0"/>
              <a:t> (E#, </a:t>
            </a:r>
            <a:r>
              <a:rPr lang="en-US" sz="2400" dirty="0" err="1"/>
              <a:t>Ename</a:t>
            </a:r>
            <a:r>
              <a:rPr lang="en-US" sz="2400" dirty="0"/>
              <a:t>, Address, D#, </a:t>
            </a:r>
            <a:r>
              <a:rPr lang="en-US" sz="2400" dirty="0" err="1"/>
              <a:t>Dname</a:t>
            </a:r>
            <a:r>
              <a:rPr lang="en-US" sz="2400" dirty="0"/>
              <a:t>, </a:t>
            </a:r>
            <a:r>
              <a:rPr lang="en-US" sz="2400" dirty="0" err="1"/>
              <a:t>Dmgr</a:t>
            </a:r>
            <a:r>
              <a:rPr lang="en-US" sz="2400" dirty="0"/>
              <a:t>#) with E# as a primary key.</a:t>
            </a:r>
          </a:p>
          <a:p>
            <a:endParaRPr lang="en-US" sz="2400" dirty="0"/>
          </a:p>
          <a:p>
            <a:endParaRPr lang="en-US" sz="2400" dirty="0"/>
          </a:p>
          <a:p>
            <a:endParaRPr lang="en-US" sz="2400" dirty="0"/>
          </a:p>
          <a:p>
            <a:endParaRPr lang="en-US" sz="2400" dirty="0"/>
          </a:p>
          <a:p>
            <a:r>
              <a:rPr lang="en-US" sz="2400" dirty="0"/>
              <a:t>Now consider there is only one employee in some department and that employee leaves the organization</a:t>
            </a:r>
          </a:p>
          <a:p>
            <a:r>
              <a:rPr lang="en-US" sz="2400" dirty="0"/>
              <a:t>Then the tuple of that employee has to be deleted from the table, but in addition to that information about the department also will be deleted.</a:t>
            </a:r>
          </a:p>
          <a:p>
            <a:r>
              <a:rPr lang="en-US" sz="2400" dirty="0"/>
              <a:t>This kind of problem in the relation where deletion of some tuples can lead to loss of some other data not intended to be removed is known as delete anomaly.</a:t>
            </a:r>
          </a:p>
        </p:txBody>
      </p:sp>
      <p:pic>
        <p:nvPicPr>
          <p:cNvPr id="6" name="Picture 5"/>
          <p:cNvPicPr>
            <a:picLocks noChangeAspect="1"/>
          </p:cNvPicPr>
          <p:nvPr/>
        </p:nvPicPr>
        <p:blipFill rotWithShape="1">
          <a:blip r:embed="rId2"/>
          <a:srcRect l="43708" t="33810" r="11163" b="53310"/>
          <a:stretch/>
        </p:blipFill>
        <p:spPr>
          <a:xfrm>
            <a:off x="1662132" y="2175641"/>
            <a:ext cx="7860241" cy="1261242"/>
          </a:xfrm>
          <a:prstGeom prst="rect">
            <a:avLst/>
          </a:prstGeom>
        </p:spPr>
      </p:pic>
    </p:spTree>
    <p:extLst>
      <p:ext uri="{BB962C8B-B14F-4D97-AF65-F5344CB8AC3E}">
        <p14:creationId xmlns:p14="http://schemas.microsoft.com/office/powerpoint/2010/main" val="31805011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471"/>
            <a:ext cx="7315200" cy="454682"/>
          </a:xfrm>
        </p:spPr>
        <p:txBody>
          <a:bodyPr>
            <a:normAutofit fontScale="90000"/>
          </a:bodyPr>
          <a:lstStyle/>
          <a:p>
            <a:r>
              <a:rPr lang="en-US" b="1" dirty="0"/>
              <a:t>Update / Modification anomaly</a:t>
            </a:r>
            <a:endParaRPr lang="en-US" dirty="0"/>
          </a:p>
        </p:txBody>
      </p:sp>
      <p:sp>
        <p:nvSpPr>
          <p:cNvPr id="3" name="Content Placeholder 2"/>
          <p:cNvSpPr>
            <a:spLocks noGrp="1"/>
          </p:cNvSpPr>
          <p:nvPr>
            <p:ph idx="1"/>
          </p:nvPr>
        </p:nvSpPr>
        <p:spPr>
          <a:xfrm>
            <a:off x="838200" y="1005818"/>
            <a:ext cx="10515600" cy="6041367"/>
          </a:xfrm>
        </p:spPr>
        <p:txBody>
          <a:bodyPr>
            <a:normAutofit/>
          </a:bodyPr>
          <a:lstStyle/>
          <a:p>
            <a:r>
              <a:rPr lang="en-US" sz="2400" dirty="0"/>
              <a:t>Consider a relation</a:t>
            </a:r>
          </a:p>
          <a:p>
            <a:pPr marL="0" indent="0">
              <a:buNone/>
            </a:pPr>
            <a:r>
              <a:rPr lang="en-US" sz="2400" dirty="0"/>
              <a:t> </a:t>
            </a:r>
            <a:r>
              <a:rPr lang="en-US" sz="2400" dirty="0" err="1"/>
              <a:t>emp_dept</a:t>
            </a:r>
            <a:r>
              <a:rPr lang="en-US" sz="2400" dirty="0"/>
              <a:t> (E#, </a:t>
            </a:r>
            <a:r>
              <a:rPr lang="en-US" sz="2400" dirty="0" err="1"/>
              <a:t>Ename</a:t>
            </a:r>
            <a:r>
              <a:rPr lang="en-US" sz="2400" dirty="0"/>
              <a:t>, Address, D#, </a:t>
            </a:r>
            <a:r>
              <a:rPr lang="en-US" sz="2400" dirty="0" err="1"/>
              <a:t>Dname</a:t>
            </a:r>
            <a:r>
              <a:rPr lang="en-US" sz="2400" dirty="0"/>
              <a:t>, </a:t>
            </a:r>
            <a:r>
              <a:rPr lang="en-US" sz="2400" dirty="0" err="1"/>
              <a:t>Dmgr</a:t>
            </a:r>
            <a:r>
              <a:rPr lang="en-US" sz="2400" dirty="0"/>
              <a:t>#) with E# as a primary key.</a:t>
            </a:r>
          </a:p>
          <a:p>
            <a:endParaRPr lang="en-US" sz="2400" dirty="0"/>
          </a:p>
          <a:p>
            <a:endParaRPr lang="en-US" sz="2400" dirty="0"/>
          </a:p>
          <a:p>
            <a:endParaRPr lang="en-US" sz="2400" dirty="0"/>
          </a:p>
          <a:p>
            <a:endParaRPr lang="en-US" sz="2400" dirty="0"/>
          </a:p>
          <a:p>
            <a:r>
              <a:rPr lang="en-US" sz="2400" dirty="0"/>
              <a:t>Suppose the manager of a department has changed, this requires that the </a:t>
            </a:r>
            <a:r>
              <a:rPr lang="en-US" sz="2400" dirty="0" err="1"/>
              <a:t>Dmgr</a:t>
            </a:r>
            <a:r>
              <a:rPr lang="en-US" sz="2400" dirty="0"/>
              <a:t># in all the tuples corresponding to that department must be changed to reflect the new status.</a:t>
            </a:r>
          </a:p>
          <a:p>
            <a:r>
              <a:rPr lang="en-US" sz="2400" dirty="0"/>
              <a:t>If we fail to update all the tuples of given department, then two different records of employee working in the same department might show different </a:t>
            </a:r>
            <a:r>
              <a:rPr lang="en-US" sz="2400" dirty="0" err="1"/>
              <a:t>Dmgr</a:t>
            </a:r>
            <a:r>
              <a:rPr lang="en-US" sz="2400" dirty="0"/>
              <a:t># lead to inconsistency in the database.</a:t>
            </a:r>
          </a:p>
          <a:p>
            <a:r>
              <a:rPr lang="en-US" sz="2400" dirty="0"/>
              <a:t>This kind of problem is known as update or modification anomaly.</a:t>
            </a:r>
          </a:p>
        </p:txBody>
      </p:sp>
      <p:pic>
        <p:nvPicPr>
          <p:cNvPr id="5" name="Picture 4"/>
          <p:cNvPicPr>
            <a:picLocks noChangeAspect="1"/>
          </p:cNvPicPr>
          <p:nvPr/>
        </p:nvPicPr>
        <p:blipFill rotWithShape="1">
          <a:blip r:embed="rId2"/>
          <a:srcRect l="42930" t="33785" r="12716" b="49425"/>
          <a:stretch/>
        </p:blipFill>
        <p:spPr>
          <a:xfrm>
            <a:off x="1954925" y="2144109"/>
            <a:ext cx="7567448" cy="1610565"/>
          </a:xfrm>
          <a:prstGeom prst="rect">
            <a:avLst/>
          </a:prstGeom>
        </p:spPr>
      </p:pic>
    </p:spTree>
    <p:extLst>
      <p:ext uri="{BB962C8B-B14F-4D97-AF65-F5344CB8AC3E}">
        <p14:creationId xmlns:p14="http://schemas.microsoft.com/office/powerpoint/2010/main" val="28767865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0"/>
            <a:ext cx="10515600" cy="1325563"/>
          </a:xfrm>
        </p:spPr>
        <p:txBody>
          <a:bodyPr/>
          <a:lstStyle/>
          <a:p>
            <a:r>
              <a:rPr lang="en-US" dirty="0"/>
              <a:t>Anomaly (Summary)</a:t>
            </a:r>
          </a:p>
        </p:txBody>
      </p:sp>
      <p:pic>
        <p:nvPicPr>
          <p:cNvPr id="5" name="Content Placeholder 4"/>
          <p:cNvPicPr>
            <a:picLocks noGrp="1" noChangeAspect="1"/>
          </p:cNvPicPr>
          <p:nvPr>
            <p:ph idx="1"/>
          </p:nvPr>
        </p:nvPicPr>
        <p:blipFill rotWithShape="1">
          <a:blip r:embed="rId2"/>
          <a:srcRect l="41336" t="25990" r="9042" b="20774"/>
          <a:stretch/>
        </p:blipFill>
        <p:spPr>
          <a:xfrm>
            <a:off x="1310640" y="1085185"/>
            <a:ext cx="9570720" cy="5772815"/>
          </a:xfrm>
          <a:prstGeom prst="rect">
            <a:avLst/>
          </a:prstGeom>
        </p:spPr>
      </p:pic>
    </p:spTree>
    <p:extLst>
      <p:ext uri="{BB962C8B-B14F-4D97-AF65-F5344CB8AC3E}">
        <p14:creationId xmlns:p14="http://schemas.microsoft.com/office/powerpoint/2010/main" val="17815386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How anomalies in database design can be solved</a:t>
            </a:r>
            <a:endParaRPr lang="en-US" dirty="0"/>
          </a:p>
        </p:txBody>
      </p:sp>
      <p:sp>
        <p:nvSpPr>
          <p:cNvPr id="3" name="Content Placeholder 2"/>
          <p:cNvSpPr>
            <a:spLocks noGrp="1"/>
          </p:cNvSpPr>
          <p:nvPr>
            <p:ph idx="1"/>
          </p:nvPr>
        </p:nvSpPr>
        <p:spPr>
          <a:xfrm>
            <a:off x="838200" y="2506662"/>
            <a:ext cx="10515600" cy="4351338"/>
          </a:xfrm>
        </p:spPr>
        <p:txBody>
          <a:bodyPr/>
          <a:lstStyle/>
          <a:p>
            <a:r>
              <a:rPr lang="en-US" dirty="0"/>
              <a:t>Such type of anomalies in database design can be solved by using </a:t>
            </a:r>
            <a:r>
              <a:rPr lang="en-US" sz="4000" b="1" dirty="0"/>
              <a:t>normalization</a:t>
            </a:r>
            <a:r>
              <a:rPr lang="en-US" dirty="0"/>
              <a:t>.</a:t>
            </a:r>
          </a:p>
        </p:txBody>
      </p:sp>
    </p:spTree>
    <p:extLst>
      <p:ext uri="{BB962C8B-B14F-4D97-AF65-F5344CB8AC3E}">
        <p14:creationId xmlns:p14="http://schemas.microsoft.com/office/powerpoint/2010/main" val="35015070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288858"/>
            <a:ext cx="10515600" cy="2852737"/>
          </a:xfrm>
        </p:spPr>
        <p:txBody>
          <a:bodyPr/>
          <a:lstStyle/>
          <a:p>
            <a:r>
              <a:rPr lang="en-US" b="1" dirty="0"/>
              <a:t>Normalization</a:t>
            </a:r>
          </a:p>
        </p:txBody>
      </p:sp>
    </p:spTree>
    <p:extLst>
      <p:ext uri="{BB962C8B-B14F-4D97-AF65-F5344CB8AC3E}">
        <p14:creationId xmlns:p14="http://schemas.microsoft.com/office/powerpoint/2010/main" val="826338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Normalization</a:t>
            </a:r>
            <a:endParaRPr lang="en-US" dirty="0"/>
          </a:p>
        </p:txBody>
      </p:sp>
      <p:sp>
        <p:nvSpPr>
          <p:cNvPr id="3" name="Content Placeholder 2"/>
          <p:cNvSpPr>
            <a:spLocks noGrp="1"/>
          </p:cNvSpPr>
          <p:nvPr>
            <p:ph idx="1"/>
          </p:nvPr>
        </p:nvSpPr>
        <p:spPr>
          <a:xfrm>
            <a:off x="838200" y="1690688"/>
            <a:ext cx="10515600" cy="4351338"/>
          </a:xfrm>
        </p:spPr>
        <p:txBody>
          <a:bodyPr>
            <a:noAutofit/>
          </a:bodyPr>
          <a:lstStyle/>
          <a:p>
            <a:r>
              <a:rPr lang="en-US" sz="2600" dirty="0"/>
              <a:t>Database normalization is the process of removing redundant data from your tables to improve </a:t>
            </a:r>
            <a:r>
              <a:rPr lang="en-US" sz="2600" dirty="0">
                <a:solidFill>
                  <a:srgbClr val="FF0000"/>
                </a:solidFill>
              </a:rPr>
              <a:t>storage efficiency</a:t>
            </a:r>
            <a:r>
              <a:rPr lang="en-US" sz="2600" dirty="0"/>
              <a:t>, </a:t>
            </a:r>
            <a:r>
              <a:rPr lang="en-US" sz="2600" dirty="0">
                <a:solidFill>
                  <a:srgbClr val="FF0000"/>
                </a:solidFill>
              </a:rPr>
              <a:t>data integrity</a:t>
            </a:r>
            <a:r>
              <a:rPr lang="en-US" sz="2600" dirty="0"/>
              <a:t>, and </a:t>
            </a:r>
            <a:r>
              <a:rPr lang="en-US" sz="2600" dirty="0">
                <a:solidFill>
                  <a:srgbClr val="FF0000"/>
                </a:solidFill>
              </a:rPr>
              <a:t>scalability</a:t>
            </a:r>
            <a:r>
              <a:rPr lang="en-US" sz="2600" dirty="0"/>
              <a:t>.</a:t>
            </a:r>
          </a:p>
          <a:p>
            <a:endParaRPr lang="en-US" sz="2600" dirty="0"/>
          </a:p>
          <a:p>
            <a:pPr marL="514350" indent="-514350">
              <a:buFont typeface="+mj-lt"/>
              <a:buAutoNum type="arabicPeriod"/>
            </a:pPr>
            <a:r>
              <a:rPr lang="en-US" sz="2400" dirty="0">
                <a:solidFill>
                  <a:srgbClr val="FF0000"/>
                </a:solidFill>
              </a:rPr>
              <a:t>storage efficiency</a:t>
            </a:r>
            <a:r>
              <a:rPr lang="en-US" sz="2400" dirty="0"/>
              <a:t>: ability to store and manage data that consumes the least amount of data.</a:t>
            </a:r>
          </a:p>
          <a:p>
            <a:pPr marL="514350" indent="-514350">
              <a:buFont typeface="+mj-lt"/>
              <a:buAutoNum type="arabicPeriod"/>
            </a:pPr>
            <a:r>
              <a:rPr lang="en-US" sz="2400" dirty="0">
                <a:solidFill>
                  <a:srgbClr val="FF0000"/>
                </a:solidFill>
              </a:rPr>
              <a:t>data integrity: </a:t>
            </a:r>
            <a:r>
              <a:rPr lang="en-US" sz="2400" dirty="0"/>
              <a:t>completeness, accuracy and consistency of data.</a:t>
            </a:r>
          </a:p>
          <a:p>
            <a:pPr marL="514350" indent="-514350">
              <a:buFont typeface="+mj-lt"/>
              <a:buAutoNum type="arabicPeriod"/>
            </a:pPr>
            <a:r>
              <a:rPr lang="en-US" sz="2400" dirty="0">
                <a:solidFill>
                  <a:srgbClr val="FF0000"/>
                </a:solidFill>
              </a:rPr>
              <a:t>Scalability: </a:t>
            </a:r>
            <a:r>
              <a:rPr lang="en-US" sz="2400" dirty="0"/>
              <a:t>ability of a system to continue to function well in a growing amount of work.</a:t>
            </a:r>
          </a:p>
          <a:p>
            <a:pPr marL="0" indent="0">
              <a:buNone/>
            </a:pPr>
            <a:endParaRPr lang="en-US" sz="2600" dirty="0"/>
          </a:p>
          <a:p>
            <a:pPr marL="0" indent="0">
              <a:buNone/>
            </a:pPr>
            <a:endParaRPr lang="en-US" sz="2600" dirty="0"/>
          </a:p>
        </p:txBody>
      </p:sp>
    </p:spTree>
    <p:extLst>
      <p:ext uri="{BB962C8B-B14F-4D97-AF65-F5344CB8AC3E}">
        <p14:creationId xmlns:p14="http://schemas.microsoft.com/office/powerpoint/2010/main" val="42406904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6280" y="408305"/>
            <a:ext cx="10515600" cy="6313170"/>
          </a:xfrm>
        </p:spPr>
        <p:txBody>
          <a:bodyPr>
            <a:normAutofit lnSpcReduction="10000"/>
          </a:bodyPr>
          <a:lstStyle/>
          <a:p>
            <a:r>
              <a:rPr lang="en-US" sz="4000" i="1" dirty="0"/>
              <a:t>Need of Normalization</a:t>
            </a:r>
            <a:endParaRPr lang="en-US" sz="4000" dirty="0"/>
          </a:p>
          <a:p>
            <a:endParaRPr lang="en-US" dirty="0"/>
          </a:p>
          <a:p>
            <a:r>
              <a:rPr lang="en-US" dirty="0"/>
              <a:t>Eliminates redundant data</a:t>
            </a:r>
          </a:p>
          <a:p>
            <a:r>
              <a:rPr lang="en-US" dirty="0"/>
              <a:t>Reduces chances of data errors</a:t>
            </a:r>
          </a:p>
          <a:p>
            <a:r>
              <a:rPr lang="en-US" dirty="0"/>
              <a:t>Reduces disk space</a:t>
            </a:r>
          </a:p>
          <a:p>
            <a:r>
              <a:rPr lang="en-US" dirty="0"/>
              <a:t>Improve data integrity, scalability and data consistency.</a:t>
            </a:r>
          </a:p>
          <a:p>
            <a:pPr marL="0" indent="0">
              <a:buNone/>
            </a:pPr>
            <a:endParaRPr lang="en-US" dirty="0"/>
          </a:p>
          <a:p>
            <a:r>
              <a:rPr lang="en-US" sz="4000" i="1" dirty="0"/>
              <a:t>What we do in normalization?</a:t>
            </a:r>
          </a:p>
          <a:p>
            <a:endParaRPr lang="en-US" sz="4000" i="1" dirty="0"/>
          </a:p>
          <a:p>
            <a:r>
              <a:rPr lang="en-US" sz="2900" dirty="0"/>
              <a:t>Normalization generally involves splitting existing tables into multiple ones, which must be re-joined or linked each time a query is issued.</a:t>
            </a:r>
          </a:p>
          <a:p>
            <a:endParaRPr lang="en-US" sz="4000" i="1" dirty="0"/>
          </a:p>
        </p:txBody>
      </p:sp>
    </p:spTree>
    <p:extLst>
      <p:ext uri="{BB962C8B-B14F-4D97-AF65-F5344CB8AC3E}">
        <p14:creationId xmlns:p14="http://schemas.microsoft.com/office/powerpoint/2010/main" val="1706497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5625" t="26399" r="19375" b="18959"/>
          <a:stretch/>
        </p:blipFill>
        <p:spPr>
          <a:xfrm>
            <a:off x="1406769" y="276452"/>
            <a:ext cx="8893603" cy="6071594"/>
          </a:xfrm>
          <a:prstGeom prst="rect">
            <a:avLst/>
          </a:prstGeom>
        </p:spPr>
      </p:pic>
    </p:spTree>
    <p:extLst>
      <p:ext uri="{BB962C8B-B14F-4D97-AF65-F5344CB8AC3E}">
        <p14:creationId xmlns:p14="http://schemas.microsoft.com/office/powerpoint/2010/main" val="15829578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Normal forms</a:t>
            </a:r>
            <a:endParaRPr lang="en-US" dirty="0"/>
          </a:p>
        </p:txBody>
      </p:sp>
      <p:pic>
        <p:nvPicPr>
          <p:cNvPr id="5" name="Content Placeholder 4"/>
          <p:cNvPicPr>
            <a:picLocks noGrp="1" noChangeAspect="1"/>
          </p:cNvPicPr>
          <p:nvPr>
            <p:ph idx="1"/>
          </p:nvPr>
        </p:nvPicPr>
        <p:blipFill rotWithShape="1">
          <a:blip r:embed="rId2"/>
          <a:srcRect l="40943" t="29928" r="8845" b="26027"/>
          <a:stretch/>
        </p:blipFill>
        <p:spPr>
          <a:xfrm>
            <a:off x="838200" y="1690688"/>
            <a:ext cx="9735177" cy="4801114"/>
          </a:xfrm>
          <a:prstGeom prst="rect">
            <a:avLst/>
          </a:prstGeom>
        </p:spPr>
      </p:pic>
    </p:spTree>
    <p:extLst>
      <p:ext uri="{BB962C8B-B14F-4D97-AF65-F5344CB8AC3E}">
        <p14:creationId xmlns:p14="http://schemas.microsoft.com/office/powerpoint/2010/main" val="30179737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First normal form (1NF)</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r>
              <a:rPr lang="en-US" dirty="0"/>
              <a:t>A relation R is in first normal form (1NF) if and only if it does not contain any composite or multi valued attributes or their combinations.</a:t>
            </a:r>
          </a:p>
        </p:txBody>
      </p:sp>
      <p:pic>
        <p:nvPicPr>
          <p:cNvPr id="5" name="Picture 4"/>
          <p:cNvPicPr>
            <a:picLocks noChangeAspect="1"/>
          </p:cNvPicPr>
          <p:nvPr/>
        </p:nvPicPr>
        <p:blipFill rotWithShape="1">
          <a:blip r:embed="rId2"/>
          <a:srcRect l="42625" t="26210" r="10625" b="62451"/>
          <a:stretch/>
        </p:blipFill>
        <p:spPr>
          <a:xfrm>
            <a:off x="1346200" y="1870075"/>
            <a:ext cx="9499600" cy="1295400"/>
          </a:xfrm>
          <a:prstGeom prst="rect">
            <a:avLst/>
          </a:prstGeom>
        </p:spPr>
      </p:pic>
    </p:spTree>
    <p:extLst>
      <p:ext uri="{BB962C8B-B14F-4D97-AF65-F5344CB8AC3E}">
        <p14:creationId xmlns:p14="http://schemas.microsoft.com/office/powerpoint/2010/main" val="42292051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1NF ( composite attribute)</a:t>
            </a:r>
          </a:p>
        </p:txBody>
      </p:sp>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r>
              <a:rPr lang="en-US" dirty="0"/>
              <a:t>Above relation has three attributes </a:t>
            </a:r>
            <a:r>
              <a:rPr lang="en-US" dirty="0" err="1"/>
              <a:t>CustomerID</a:t>
            </a:r>
            <a:r>
              <a:rPr lang="en-US" dirty="0"/>
              <a:t>, Name, Address. </a:t>
            </a:r>
          </a:p>
          <a:p>
            <a:r>
              <a:rPr lang="en-US" dirty="0"/>
              <a:t>Here address is composite attribute which is further divided in to sub attributes as Society and City.</a:t>
            </a:r>
          </a:p>
          <a:p>
            <a:r>
              <a:rPr lang="en-US" dirty="0"/>
              <a:t>So above relation is not in 1NF.</a:t>
            </a:r>
          </a:p>
        </p:txBody>
      </p:sp>
      <p:pic>
        <p:nvPicPr>
          <p:cNvPr id="8" name="Content Placeholder 4"/>
          <p:cNvPicPr>
            <a:picLocks noChangeAspect="1"/>
          </p:cNvPicPr>
          <p:nvPr/>
        </p:nvPicPr>
        <p:blipFill rotWithShape="1">
          <a:blip r:embed="rId2"/>
          <a:srcRect l="51574" t="25991" r="19479" b="55797"/>
          <a:stretch/>
        </p:blipFill>
        <p:spPr>
          <a:xfrm>
            <a:off x="3406140" y="1870075"/>
            <a:ext cx="5379720" cy="1903032"/>
          </a:xfrm>
          <a:prstGeom prst="rect">
            <a:avLst/>
          </a:prstGeom>
        </p:spPr>
      </p:pic>
    </p:spTree>
    <p:extLst>
      <p:ext uri="{BB962C8B-B14F-4D97-AF65-F5344CB8AC3E}">
        <p14:creationId xmlns:p14="http://schemas.microsoft.com/office/powerpoint/2010/main" val="29352070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1NF ( composite attribute)</a:t>
            </a:r>
          </a:p>
        </p:txBody>
      </p:sp>
      <p:sp>
        <p:nvSpPr>
          <p:cNvPr id="3" name="Content Placeholder 2"/>
          <p:cNvSpPr>
            <a:spLocks noGrp="1"/>
          </p:cNvSpPr>
          <p:nvPr>
            <p:ph idx="1"/>
          </p:nvPr>
        </p:nvSpPr>
        <p:spPr>
          <a:xfrm>
            <a:off x="838200" y="1825625"/>
            <a:ext cx="4511040" cy="4351338"/>
          </a:xfrm>
        </p:spPr>
        <p:txBody>
          <a:bodyPr>
            <a:noAutofit/>
          </a:bodyPr>
          <a:lstStyle/>
          <a:p>
            <a:endParaRPr lang="en-US" sz="2400" dirty="0"/>
          </a:p>
          <a:p>
            <a:endParaRPr lang="en-US" sz="2400" dirty="0"/>
          </a:p>
          <a:p>
            <a:endParaRPr lang="en-US" sz="2400" dirty="0"/>
          </a:p>
          <a:p>
            <a:endParaRPr lang="en-US" sz="2400" dirty="0"/>
          </a:p>
          <a:p>
            <a:r>
              <a:rPr lang="en-US" sz="2400" dirty="0"/>
              <a:t>Problem:</a:t>
            </a:r>
          </a:p>
          <a:p>
            <a:r>
              <a:rPr lang="en-US" sz="2400" dirty="0"/>
              <a:t>It if difficult to retrieve the list of  Customers living in ‘Jamnagar’ from above table.</a:t>
            </a:r>
          </a:p>
          <a:p>
            <a:r>
              <a:rPr lang="en-US" sz="2400" dirty="0"/>
              <a:t>Reason is address attribute is composite attribute which contains road name as well as city name in single cell.</a:t>
            </a:r>
          </a:p>
        </p:txBody>
      </p:sp>
      <p:pic>
        <p:nvPicPr>
          <p:cNvPr id="8" name="Content Placeholder 4"/>
          <p:cNvPicPr>
            <a:picLocks noChangeAspect="1"/>
          </p:cNvPicPr>
          <p:nvPr/>
        </p:nvPicPr>
        <p:blipFill rotWithShape="1">
          <a:blip r:embed="rId2"/>
          <a:srcRect l="51574" t="25991" r="19479" b="55797"/>
          <a:stretch/>
        </p:blipFill>
        <p:spPr>
          <a:xfrm>
            <a:off x="571500" y="1646238"/>
            <a:ext cx="5379720" cy="1903032"/>
          </a:xfrm>
          <a:prstGeom prst="rect">
            <a:avLst/>
          </a:prstGeom>
        </p:spPr>
      </p:pic>
      <p:sp>
        <p:nvSpPr>
          <p:cNvPr id="6" name="Content Placeholder 2"/>
          <p:cNvSpPr txBox="1">
            <a:spLocks/>
          </p:cNvSpPr>
          <p:nvPr/>
        </p:nvSpPr>
        <p:spPr>
          <a:xfrm>
            <a:off x="6396990" y="1825625"/>
            <a:ext cx="451104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i="1" dirty="0"/>
              <a:t>Solution</a:t>
            </a:r>
          </a:p>
          <a:p>
            <a:r>
              <a:rPr lang="en-US" sz="2400" dirty="0"/>
              <a:t>Divide composite attributes into number of sub- attribute and insert value in proper sub attribute.</a:t>
            </a:r>
          </a:p>
        </p:txBody>
      </p:sp>
      <p:pic>
        <p:nvPicPr>
          <p:cNvPr id="7" name="Picture 6"/>
          <p:cNvPicPr>
            <a:picLocks noChangeAspect="1"/>
          </p:cNvPicPr>
          <p:nvPr/>
        </p:nvPicPr>
        <p:blipFill rotWithShape="1">
          <a:blip r:embed="rId3"/>
          <a:srcRect l="51375" t="55781" r="18375" b="26655"/>
          <a:stretch/>
        </p:blipFill>
        <p:spPr>
          <a:xfrm>
            <a:off x="6396990" y="4214654"/>
            <a:ext cx="5529688" cy="1805146"/>
          </a:xfrm>
          <a:prstGeom prst="rect">
            <a:avLst/>
          </a:prstGeom>
        </p:spPr>
      </p:pic>
    </p:spTree>
    <p:extLst>
      <p:ext uri="{BB962C8B-B14F-4D97-AF65-F5344CB8AC3E}">
        <p14:creationId xmlns:p14="http://schemas.microsoft.com/office/powerpoint/2010/main" val="2356564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1NF (multi-valued attribute)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r>
              <a:rPr lang="en-US" dirty="0"/>
              <a:t>Above relation </a:t>
            </a:r>
            <a:r>
              <a:rPr lang="en-US" dirty="0" err="1"/>
              <a:t>FailedinSubjects</a:t>
            </a:r>
            <a:r>
              <a:rPr lang="en-US" dirty="0"/>
              <a:t> is a multivalued attribute which can store more than one values.</a:t>
            </a:r>
          </a:p>
          <a:p>
            <a:r>
              <a:rPr lang="en-US" dirty="0"/>
              <a:t>So above relation is not in 1NF.</a:t>
            </a:r>
          </a:p>
        </p:txBody>
      </p:sp>
      <p:pic>
        <p:nvPicPr>
          <p:cNvPr id="6" name="Picture 5"/>
          <p:cNvPicPr>
            <a:picLocks noChangeAspect="1"/>
          </p:cNvPicPr>
          <p:nvPr/>
        </p:nvPicPr>
        <p:blipFill rotWithShape="1">
          <a:blip r:embed="rId2"/>
          <a:srcRect l="55750" t="27124" r="22750" b="45084"/>
          <a:stretch/>
        </p:blipFill>
        <p:spPr>
          <a:xfrm>
            <a:off x="4038600" y="1451252"/>
            <a:ext cx="3718560" cy="2702442"/>
          </a:xfrm>
          <a:prstGeom prst="rect">
            <a:avLst/>
          </a:prstGeom>
        </p:spPr>
      </p:pic>
    </p:spTree>
    <p:extLst>
      <p:ext uri="{BB962C8B-B14F-4D97-AF65-F5344CB8AC3E}">
        <p14:creationId xmlns:p14="http://schemas.microsoft.com/office/powerpoint/2010/main" val="15901181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874"/>
            <a:ext cx="10515600" cy="1325563"/>
          </a:xfrm>
        </p:spPr>
        <p:txBody>
          <a:bodyPr/>
          <a:lstStyle/>
          <a:p>
            <a:r>
              <a:rPr lang="en-US" dirty="0"/>
              <a:t>1NF (multi-valued attribute)</a:t>
            </a:r>
          </a:p>
        </p:txBody>
      </p:sp>
      <p:sp>
        <p:nvSpPr>
          <p:cNvPr id="3" name="Content Placeholder 2"/>
          <p:cNvSpPr>
            <a:spLocks noGrp="1"/>
          </p:cNvSpPr>
          <p:nvPr>
            <p:ph idx="1"/>
          </p:nvPr>
        </p:nvSpPr>
        <p:spPr>
          <a:xfrm>
            <a:off x="838200" y="1825625"/>
            <a:ext cx="4511040" cy="4351338"/>
          </a:xfrm>
        </p:spPr>
        <p:txBody>
          <a:bodyPr>
            <a:noAutofit/>
          </a:bodyPr>
          <a:lstStyle/>
          <a:p>
            <a:endParaRPr lang="en-US" sz="2400" dirty="0"/>
          </a:p>
          <a:p>
            <a:endParaRPr lang="en-US" sz="2400" dirty="0"/>
          </a:p>
          <a:p>
            <a:endParaRPr lang="en-US" sz="2400" dirty="0"/>
          </a:p>
          <a:p>
            <a:endParaRPr lang="en-US" sz="2400" dirty="0"/>
          </a:p>
          <a:p>
            <a:r>
              <a:rPr lang="en-US" sz="2400" dirty="0"/>
              <a:t>Problem:</a:t>
            </a:r>
          </a:p>
          <a:p>
            <a:r>
              <a:rPr lang="en-US" sz="2400" dirty="0"/>
              <a:t>It if difficult to retrieve the list of students failed in ‘DBMS’ and ‘DS’ but not in other subjects from above table.</a:t>
            </a:r>
          </a:p>
          <a:p>
            <a:r>
              <a:rPr lang="en-US" sz="2400" dirty="0"/>
              <a:t>Reason is attribute is a multivalued attribute which can store more than one values</a:t>
            </a:r>
          </a:p>
        </p:txBody>
      </p:sp>
      <p:sp>
        <p:nvSpPr>
          <p:cNvPr id="6" name="Content Placeholder 2"/>
          <p:cNvSpPr txBox="1">
            <a:spLocks/>
          </p:cNvSpPr>
          <p:nvPr/>
        </p:nvSpPr>
        <p:spPr>
          <a:xfrm>
            <a:off x="6424187" y="988691"/>
            <a:ext cx="5529688" cy="48558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i="1" dirty="0"/>
              <a:t>Solution: </a:t>
            </a:r>
            <a:r>
              <a:rPr lang="en-US" sz="2400" dirty="0"/>
              <a:t>Split the table into two tables in such a way that</a:t>
            </a:r>
          </a:p>
          <a:p>
            <a:r>
              <a:rPr lang="en-US" sz="2400" dirty="0"/>
              <a:t>first table contains all attributes except multi-valued attribute and</a:t>
            </a:r>
          </a:p>
          <a:p>
            <a:r>
              <a:rPr lang="en-US" sz="2400" dirty="0"/>
              <a:t>other table contains multi-valued attribute and</a:t>
            </a:r>
          </a:p>
          <a:p>
            <a:r>
              <a:rPr lang="en-US" sz="2400" dirty="0"/>
              <a:t>Insert primary key of first table in second table as a foreign key</a:t>
            </a:r>
            <a:endParaRPr lang="en-US" sz="2400" i="1" dirty="0"/>
          </a:p>
        </p:txBody>
      </p:sp>
      <p:pic>
        <p:nvPicPr>
          <p:cNvPr id="5" name="Picture 4"/>
          <p:cNvPicPr>
            <a:picLocks noChangeAspect="1"/>
          </p:cNvPicPr>
          <p:nvPr/>
        </p:nvPicPr>
        <p:blipFill rotWithShape="1">
          <a:blip r:embed="rId2"/>
          <a:srcRect l="55750" t="27124" r="22750" b="45084"/>
          <a:stretch/>
        </p:blipFill>
        <p:spPr>
          <a:xfrm>
            <a:off x="1027484" y="988691"/>
            <a:ext cx="3718560" cy="2702442"/>
          </a:xfrm>
          <a:prstGeom prst="rect">
            <a:avLst/>
          </a:prstGeom>
        </p:spPr>
      </p:pic>
      <p:pic>
        <p:nvPicPr>
          <p:cNvPr id="9" name="Picture 8"/>
          <p:cNvPicPr>
            <a:picLocks noChangeAspect="1"/>
          </p:cNvPicPr>
          <p:nvPr/>
        </p:nvPicPr>
        <p:blipFill rotWithShape="1">
          <a:blip r:embed="rId3"/>
          <a:srcRect l="63125" t="26433" r="8500" b="41552"/>
          <a:stretch/>
        </p:blipFill>
        <p:spPr>
          <a:xfrm>
            <a:off x="7027383" y="4100473"/>
            <a:ext cx="4131717" cy="2621001"/>
          </a:xfrm>
          <a:prstGeom prst="rect">
            <a:avLst/>
          </a:prstGeom>
        </p:spPr>
      </p:pic>
    </p:spTree>
    <p:extLst>
      <p:ext uri="{BB962C8B-B14F-4D97-AF65-F5344CB8AC3E}">
        <p14:creationId xmlns:p14="http://schemas.microsoft.com/office/powerpoint/2010/main" val="21476074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Second normal form (2NF)</a:t>
            </a:r>
          </a:p>
        </p:txBody>
      </p:sp>
      <p:sp>
        <p:nvSpPr>
          <p:cNvPr id="3" name="Content Placeholder 2"/>
          <p:cNvSpPr>
            <a:spLocks noGrp="1"/>
          </p:cNvSpPr>
          <p:nvPr>
            <p:ph idx="1"/>
          </p:nvPr>
        </p:nvSpPr>
        <p:spPr/>
        <p:txBody>
          <a:bodyPr>
            <a:normAutofit fontScale="92500" lnSpcReduction="20000"/>
          </a:bodyPr>
          <a:lstStyle/>
          <a:p>
            <a:endParaRPr lang="en-US" dirty="0"/>
          </a:p>
          <a:p>
            <a:endParaRPr lang="en-US" dirty="0"/>
          </a:p>
          <a:p>
            <a:pPr marL="0" indent="0">
              <a:buNone/>
            </a:pPr>
            <a:r>
              <a:rPr lang="en-US" dirty="0"/>
              <a:t>Condition for 2NF: </a:t>
            </a:r>
          </a:p>
          <a:p>
            <a:r>
              <a:rPr lang="en-US" dirty="0"/>
              <a:t>A relation R is in second normal form (2NF) </a:t>
            </a:r>
          </a:p>
          <a:p>
            <a:r>
              <a:rPr lang="en-US" dirty="0"/>
              <a:t>if and only if it is in 1NF and </a:t>
            </a:r>
          </a:p>
          <a:p>
            <a:r>
              <a:rPr lang="en-US" dirty="0"/>
              <a:t>every non-prime attribute is fully dependent on the candidate key.</a:t>
            </a:r>
          </a:p>
          <a:p>
            <a:pPr marL="0" indent="0" algn="ctr">
              <a:buNone/>
            </a:pPr>
            <a:r>
              <a:rPr lang="en-US" dirty="0"/>
              <a:t> </a:t>
            </a:r>
            <a:r>
              <a:rPr lang="en-US" b="1" dirty="0"/>
              <a:t>OR</a:t>
            </a:r>
          </a:p>
          <a:p>
            <a:r>
              <a:rPr lang="en-US" dirty="0"/>
              <a:t>A relation R is in second normal form (2NF) </a:t>
            </a:r>
          </a:p>
          <a:p>
            <a:r>
              <a:rPr lang="en-US" dirty="0"/>
              <a:t>if and only if it is in 1NF and </a:t>
            </a:r>
          </a:p>
          <a:p>
            <a:r>
              <a:rPr lang="en-US" dirty="0"/>
              <a:t>no any non-prime attribute is partially dependent on the candidate key.</a:t>
            </a:r>
          </a:p>
        </p:txBody>
      </p:sp>
    </p:spTree>
    <p:extLst>
      <p:ext uri="{BB962C8B-B14F-4D97-AF65-F5344CB8AC3E}">
        <p14:creationId xmlns:p14="http://schemas.microsoft.com/office/powerpoint/2010/main" val="1517217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Second normal form (2NF)</a:t>
            </a:r>
          </a:p>
        </p:txBody>
      </p:sp>
      <p:sp>
        <p:nvSpPr>
          <p:cNvPr id="3" name="Content Placeholder 2"/>
          <p:cNvSpPr>
            <a:spLocks noGrp="1"/>
          </p:cNvSpPr>
          <p:nvPr>
            <p:ph idx="1"/>
          </p:nvPr>
        </p:nvSpPr>
        <p:spPr>
          <a:xfrm>
            <a:off x="838200" y="1825624"/>
            <a:ext cx="10515600" cy="4651375"/>
          </a:xfrm>
        </p:spPr>
        <p:txBody>
          <a:bodyPr>
            <a:normAutofit fontScale="92500" lnSpcReduction="20000"/>
          </a:bodyPr>
          <a:lstStyle/>
          <a:p>
            <a:endParaRPr lang="en-US" dirty="0"/>
          </a:p>
          <a:p>
            <a:endParaRPr lang="en-US" dirty="0"/>
          </a:p>
          <a:p>
            <a:r>
              <a:rPr lang="en-US" dirty="0"/>
              <a:t>Above relation has five attributes </a:t>
            </a:r>
            <a:r>
              <a:rPr lang="en-US" dirty="0" err="1"/>
              <a:t>cid</a:t>
            </a:r>
            <a:r>
              <a:rPr lang="en-US" dirty="0"/>
              <a:t>, </a:t>
            </a:r>
            <a:r>
              <a:rPr lang="en-US" dirty="0" err="1"/>
              <a:t>ano</a:t>
            </a:r>
            <a:r>
              <a:rPr lang="en-US" dirty="0"/>
              <a:t>, </a:t>
            </a:r>
            <a:r>
              <a:rPr lang="en-US" dirty="0" err="1"/>
              <a:t>acess_date</a:t>
            </a:r>
            <a:r>
              <a:rPr lang="en-US" dirty="0"/>
              <a:t>, balance, </a:t>
            </a:r>
            <a:r>
              <a:rPr lang="en-US" dirty="0" err="1"/>
              <a:t>bname</a:t>
            </a:r>
            <a:r>
              <a:rPr lang="en-US" dirty="0"/>
              <a:t> and two FDS</a:t>
            </a:r>
          </a:p>
          <a:p>
            <a:pPr marL="0" indent="0">
              <a:buNone/>
            </a:pPr>
            <a:r>
              <a:rPr lang="en-US" dirty="0"/>
              <a:t>		FD1  {</a:t>
            </a:r>
            <a:r>
              <a:rPr lang="en-US" dirty="0" err="1"/>
              <a:t>cid,ano</a:t>
            </a:r>
            <a:r>
              <a:rPr lang="en-US" dirty="0"/>
              <a:t>} -&gt; {</a:t>
            </a:r>
            <a:r>
              <a:rPr lang="en-US" dirty="0" err="1"/>
              <a:t>acess_date,balance,bname</a:t>
            </a:r>
            <a:r>
              <a:rPr lang="en-US" dirty="0"/>
              <a:t>} and</a:t>
            </a:r>
          </a:p>
          <a:p>
            <a:pPr marL="0" indent="0">
              <a:buNone/>
            </a:pPr>
            <a:r>
              <a:rPr lang="en-US" dirty="0"/>
              <a:t>		FD2  </a:t>
            </a:r>
            <a:r>
              <a:rPr lang="en-US" dirty="0" err="1"/>
              <a:t>ano</a:t>
            </a:r>
            <a:r>
              <a:rPr lang="en-US" dirty="0"/>
              <a:t> -&gt; {</a:t>
            </a:r>
            <a:r>
              <a:rPr lang="en-US" dirty="0" err="1"/>
              <a:t>balance,bname</a:t>
            </a:r>
            <a:r>
              <a:rPr lang="en-US" dirty="0"/>
              <a:t>}</a:t>
            </a:r>
          </a:p>
          <a:p>
            <a:pPr marL="0" indent="0">
              <a:buNone/>
            </a:pPr>
            <a:endParaRPr lang="en-US" dirty="0"/>
          </a:p>
          <a:p>
            <a:r>
              <a:rPr lang="en-US" dirty="0"/>
              <a:t>We have </a:t>
            </a:r>
            <a:r>
              <a:rPr lang="en-US" dirty="0" err="1"/>
              <a:t>cid</a:t>
            </a:r>
            <a:r>
              <a:rPr lang="en-US" dirty="0"/>
              <a:t> and </a:t>
            </a:r>
            <a:r>
              <a:rPr lang="en-US" dirty="0" err="1"/>
              <a:t>ano</a:t>
            </a:r>
            <a:r>
              <a:rPr lang="en-US" dirty="0"/>
              <a:t> as primary key.</a:t>
            </a:r>
          </a:p>
          <a:p>
            <a:r>
              <a:rPr lang="en-US" dirty="0"/>
              <a:t>As per FD2 </a:t>
            </a:r>
            <a:r>
              <a:rPr lang="en-US" dirty="0" err="1"/>
              <a:t>balace</a:t>
            </a:r>
            <a:r>
              <a:rPr lang="en-US" dirty="0"/>
              <a:t> and </a:t>
            </a:r>
            <a:r>
              <a:rPr lang="en-US" dirty="0" err="1"/>
              <a:t>bname</a:t>
            </a:r>
            <a:r>
              <a:rPr lang="en-US" dirty="0"/>
              <a:t> are only depend on </a:t>
            </a:r>
            <a:r>
              <a:rPr lang="en-US" dirty="0" err="1"/>
              <a:t>ano</a:t>
            </a:r>
            <a:r>
              <a:rPr lang="en-US" dirty="0"/>
              <a:t> not </a:t>
            </a:r>
            <a:r>
              <a:rPr lang="en-US" dirty="0" err="1"/>
              <a:t>cid</a:t>
            </a:r>
            <a:r>
              <a:rPr lang="en-US" dirty="0"/>
              <a:t>. </a:t>
            </a:r>
          </a:p>
          <a:p>
            <a:r>
              <a:rPr lang="en-US" dirty="0"/>
              <a:t>In above table balance and </a:t>
            </a:r>
            <a:r>
              <a:rPr lang="en-US" dirty="0" err="1"/>
              <a:t>bname</a:t>
            </a:r>
            <a:r>
              <a:rPr lang="en-US" dirty="0"/>
              <a:t> are partial dependent on primary key. </a:t>
            </a:r>
          </a:p>
          <a:p>
            <a:r>
              <a:rPr lang="en-US" dirty="0"/>
              <a:t>So above relation is not in 2NF.</a:t>
            </a:r>
          </a:p>
          <a:p>
            <a:endParaRPr lang="en-US" dirty="0"/>
          </a:p>
          <a:p>
            <a:endParaRPr lang="en-US" dirty="0"/>
          </a:p>
        </p:txBody>
      </p:sp>
      <p:pic>
        <p:nvPicPr>
          <p:cNvPr id="7" name="Picture 6"/>
          <p:cNvPicPr>
            <a:picLocks noChangeAspect="1"/>
          </p:cNvPicPr>
          <p:nvPr/>
        </p:nvPicPr>
        <p:blipFill rotWithShape="1">
          <a:blip r:embed="rId2"/>
          <a:srcRect l="21125" t="23765" r="43125" b="64229"/>
          <a:stretch/>
        </p:blipFill>
        <p:spPr>
          <a:xfrm>
            <a:off x="1859280" y="1042512"/>
            <a:ext cx="7345116" cy="1386840"/>
          </a:xfrm>
          <a:prstGeom prst="rect">
            <a:avLst/>
          </a:prstGeom>
        </p:spPr>
      </p:pic>
    </p:spTree>
    <p:extLst>
      <p:ext uri="{BB962C8B-B14F-4D97-AF65-F5344CB8AC3E}">
        <p14:creationId xmlns:p14="http://schemas.microsoft.com/office/powerpoint/2010/main" val="26592355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Second normal form (2NF)- Solution</a:t>
            </a:r>
          </a:p>
        </p:txBody>
      </p:sp>
      <p:sp>
        <p:nvSpPr>
          <p:cNvPr id="3" name="Content Placeholder 2"/>
          <p:cNvSpPr>
            <a:spLocks noGrp="1"/>
          </p:cNvSpPr>
          <p:nvPr>
            <p:ph idx="1"/>
          </p:nvPr>
        </p:nvSpPr>
        <p:spPr>
          <a:xfrm>
            <a:off x="502920" y="1325563"/>
            <a:ext cx="10850880" cy="4651375"/>
          </a:xfrm>
        </p:spPr>
        <p:txBody>
          <a:bodyPr>
            <a:normAutofit/>
          </a:bodyPr>
          <a:lstStyle/>
          <a:p>
            <a:r>
              <a:rPr lang="en-US" sz="2400" dirty="0"/>
              <a:t>Decompose relation in such a way that resultant relation does not have any partial FD.</a:t>
            </a:r>
          </a:p>
          <a:p>
            <a:r>
              <a:rPr lang="en-US" sz="2400" dirty="0"/>
              <a:t>For this purpose remove partial dependent attribute that violets 2NF from relation.</a:t>
            </a:r>
          </a:p>
          <a:p>
            <a:r>
              <a:rPr lang="en-US" sz="2400" dirty="0"/>
              <a:t>Place them in separate new relation along with the prime attribute on which they are full dependent.</a:t>
            </a:r>
          </a:p>
          <a:p>
            <a:r>
              <a:rPr lang="en-US" sz="2400" dirty="0"/>
              <a:t>The primary key of new relation will be the attribute on which it if fully dependent.</a:t>
            </a:r>
          </a:p>
          <a:p>
            <a:r>
              <a:rPr lang="en-US" sz="2400" dirty="0"/>
              <a:t>Keep other attribute same as in that table with same primary key.</a:t>
            </a:r>
          </a:p>
        </p:txBody>
      </p:sp>
      <p:pic>
        <p:nvPicPr>
          <p:cNvPr id="6" name="Picture 5"/>
          <p:cNvPicPr>
            <a:picLocks noChangeAspect="1"/>
          </p:cNvPicPr>
          <p:nvPr/>
        </p:nvPicPr>
        <p:blipFill rotWithShape="1">
          <a:blip r:embed="rId2"/>
          <a:srcRect l="20125" t="66008" r="56250" b="14427"/>
          <a:stretch/>
        </p:blipFill>
        <p:spPr>
          <a:xfrm>
            <a:off x="3208020" y="4310808"/>
            <a:ext cx="5440680" cy="2228104"/>
          </a:xfrm>
          <a:prstGeom prst="rect">
            <a:avLst/>
          </a:prstGeom>
        </p:spPr>
      </p:pic>
    </p:spTree>
    <p:extLst>
      <p:ext uri="{BB962C8B-B14F-4D97-AF65-F5344CB8AC3E}">
        <p14:creationId xmlns:p14="http://schemas.microsoft.com/office/powerpoint/2010/main" val="6980900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Third normal form (3NF)</a:t>
            </a:r>
          </a:p>
        </p:txBody>
      </p:sp>
      <p:sp>
        <p:nvSpPr>
          <p:cNvPr id="3" name="Content Placeholder 2"/>
          <p:cNvSpPr>
            <a:spLocks noGrp="1"/>
          </p:cNvSpPr>
          <p:nvPr>
            <p:ph idx="1"/>
          </p:nvPr>
        </p:nvSpPr>
        <p:spPr/>
        <p:txBody>
          <a:bodyPr>
            <a:normAutofit/>
          </a:bodyPr>
          <a:lstStyle/>
          <a:p>
            <a:endParaRPr lang="en-US" dirty="0"/>
          </a:p>
          <a:p>
            <a:endParaRPr lang="en-US" dirty="0"/>
          </a:p>
          <a:p>
            <a:pPr marL="0" indent="0">
              <a:buNone/>
            </a:pPr>
            <a:endParaRPr lang="en-US" dirty="0"/>
          </a:p>
          <a:p>
            <a:pPr algn="just"/>
            <a:r>
              <a:rPr lang="en-US" dirty="0"/>
              <a:t>A relation R is in third normal form (3NF) if and only if it is in 2NF and every non-prime attribute is non-transitively dependent on the primary key.</a:t>
            </a:r>
          </a:p>
        </p:txBody>
      </p:sp>
      <p:pic>
        <p:nvPicPr>
          <p:cNvPr id="5" name="Picture 4"/>
          <p:cNvPicPr>
            <a:picLocks noChangeAspect="1"/>
          </p:cNvPicPr>
          <p:nvPr/>
        </p:nvPicPr>
        <p:blipFill rotWithShape="1">
          <a:blip r:embed="rId2"/>
          <a:srcRect l="35875" t="24209" r="19750" b="57560"/>
          <a:stretch/>
        </p:blipFill>
        <p:spPr>
          <a:xfrm>
            <a:off x="1183005" y="1325563"/>
            <a:ext cx="8776836" cy="1605280"/>
          </a:xfrm>
          <a:prstGeom prst="rect">
            <a:avLst/>
          </a:prstGeom>
        </p:spPr>
      </p:pic>
    </p:spTree>
    <p:extLst>
      <p:ext uri="{BB962C8B-B14F-4D97-AF65-F5344CB8AC3E}">
        <p14:creationId xmlns:p14="http://schemas.microsoft.com/office/powerpoint/2010/main" val="2205395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Project Operation</a:t>
            </a:r>
            <a:endParaRPr lang="en-US" dirty="0"/>
          </a:p>
        </p:txBody>
      </p:sp>
      <p:sp>
        <p:nvSpPr>
          <p:cNvPr id="3" name="Content Placeholder 2"/>
          <p:cNvSpPr>
            <a:spLocks noGrp="1"/>
          </p:cNvSpPr>
          <p:nvPr>
            <p:ph idx="1"/>
          </p:nvPr>
        </p:nvSpPr>
        <p:spPr/>
        <p:txBody>
          <a:bodyPr>
            <a:normAutofit/>
          </a:bodyPr>
          <a:lstStyle/>
          <a:p>
            <a:r>
              <a:rPr lang="en-US" b="1" dirty="0"/>
              <a:t>Operation: </a:t>
            </a:r>
            <a:r>
              <a:rPr lang="en-US" dirty="0"/>
              <a:t>Selects specified attributes of a relation.</a:t>
            </a:r>
          </a:p>
          <a:p>
            <a:pPr marL="0" indent="0">
              <a:buNone/>
            </a:pPr>
            <a:r>
              <a:rPr lang="en-US" dirty="0"/>
              <a:t>It selects particular attributes but all unique tuples from a relation.</a:t>
            </a:r>
          </a:p>
          <a:p>
            <a:r>
              <a:rPr lang="en-US" b="1" dirty="0"/>
              <a:t>Symbol: </a:t>
            </a:r>
            <a:r>
              <a:rPr lang="el-GR" dirty="0"/>
              <a:t>Π (</a:t>
            </a:r>
            <a:r>
              <a:rPr lang="en-US" dirty="0"/>
              <a:t>Pi)</a:t>
            </a:r>
          </a:p>
          <a:p>
            <a:r>
              <a:rPr lang="en-US" b="1" dirty="0"/>
              <a:t>Notation: </a:t>
            </a:r>
            <a:r>
              <a:rPr lang="el-GR" dirty="0"/>
              <a:t>Π (</a:t>
            </a:r>
            <a:r>
              <a:rPr lang="en-US" dirty="0"/>
              <a:t>attribute set) &lt;Relation&gt;</a:t>
            </a:r>
          </a:p>
        </p:txBody>
      </p:sp>
    </p:spTree>
    <p:extLst>
      <p:ext uri="{BB962C8B-B14F-4D97-AF65-F5344CB8AC3E}">
        <p14:creationId xmlns:p14="http://schemas.microsoft.com/office/powerpoint/2010/main" val="15076329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Third normal form (3NF)</a:t>
            </a:r>
          </a:p>
        </p:txBody>
      </p:sp>
      <p:sp>
        <p:nvSpPr>
          <p:cNvPr id="3" name="Content Placeholder 2"/>
          <p:cNvSpPr>
            <a:spLocks noGrp="1"/>
          </p:cNvSpPr>
          <p:nvPr>
            <p:ph idx="1"/>
          </p:nvPr>
        </p:nvSpPr>
        <p:spPr/>
        <p:txBody>
          <a:bodyPr>
            <a:normAutofit fontScale="92500" lnSpcReduction="20000"/>
          </a:bodyPr>
          <a:lstStyle/>
          <a:p>
            <a:endParaRPr lang="en-US" dirty="0"/>
          </a:p>
          <a:p>
            <a:endParaRPr lang="en-US" dirty="0"/>
          </a:p>
          <a:p>
            <a:pPr marL="0" indent="0">
              <a:buNone/>
            </a:pPr>
            <a:endParaRPr lang="en-US" dirty="0"/>
          </a:p>
          <a:p>
            <a:r>
              <a:rPr lang="en-US" dirty="0"/>
              <a:t>Above relation has four attributes </a:t>
            </a:r>
            <a:r>
              <a:rPr lang="en-US" dirty="0" err="1"/>
              <a:t>ano</a:t>
            </a:r>
            <a:r>
              <a:rPr lang="en-US" dirty="0"/>
              <a:t>, balance, </a:t>
            </a:r>
            <a:r>
              <a:rPr lang="en-US" dirty="0" err="1"/>
              <a:t>bname</a:t>
            </a:r>
            <a:r>
              <a:rPr lang="en-US" dirty="0"/>
              <a:t>, </a:t>
            </a:r>
            <a:r>
              <a:rPr lang="en-US" dirty="0" err="1"/>
              <a:t>baddress</a:t>
            </a:r>
            <a:r>
              <a:rPr lang="en-US" dirty="0"/>
              <a:t> and two FDS</a:t>
            </a:r>
          </a:p>
          <a:p>
            <a:r>
              <a:rPr lang="en-US" dirty="0"/>
              <a:t>FD1 </a:t>
            </a:r>
            <a:r>
              <a:rPr lang="en-US" dirty="0" err="1"/>
              <a:t>ano</a:t>
            </a:r>
            <a:r>
              <a:rPr lang="en-US" dirty="0"/>
              <a:t> -&gt; {balance, </a:t>
            </a:r>
            <a:r>
              <a:rPr lang="en-US" dirty="0" err="1"/>
              <a:t>bname</a:t>
            </a:r>
            <a:r>
              <a:rPr lang="en-US" dirty="0"/>
              <a:t>, </a:t>
            </a:r>
            <a:r>
              <a:rPr lang="en-US" dirty="0" err="1"/>
              <a:t>baddress</a:t>
            </a:r>
            <a:r>
              <a:rPr lang="en-US" dirty="0"/>
              <a:t>} and</a:t>
            </a:r>
          </a:p>
          <a:p>
            <a:r>
              <a:rPr lang="en-US" dirty="0"/>
              <a:t>FD2 </a:t>
            </a:r>
            <a:r>
              <a:rPr lang="en-US" dirty="0" err="1"/>
              <a:t>bname</a:t>
            </a:r>
            <a:r>
              <a:rPr lang="en-US" dirty="0"/>
              <a:t> -&gt; </a:t>
            </a:r>
            <a:r>
              <a:rPr lang="en-US" dirty="0" err="1"/>
              <a:t>baddress</a:t>
            </a:r>
            <a:endParaRPr lang="en-US" dirty="0"/>
          </a:p>
          <a:p>
            <a:r>
              <a:rPr lang="en-US" dirty="0"/>
              <a:t> So </a:t>
            </a:r>
            <a:r>
              <a:rPr lang="en-US" dirty="0" err="1"/>
              <a:t>ano</a:t>
            </a:r>
            <a:r>
              <a:rPr lang="en-US" dirty="0"/>
              <a:t> -&gt; </a:t>
            </a:r>
            <a:r>
              <a:rPr lang="en-US" dirty="0" err="1"/>
              <a:t>baddress</a:t>
            </a:r>
            <a:r>
              <a:rPr lang="en-US" dirty="0"/>
              <a:t>  (using transitivity rule)</a:t>
            </a:r>
          </a:p>
          <a:p>
            <a:r>
              <a:rPr lang="en-US" dirty="0"/>
              <a:t>So there is a non-prime attribute </a:t>
            </a:r>
            <a:r>
              <a:rPr lang="en-US" dirty="0" err="1"/>
              <a:t>baddress</a:t>
            </a:r>
            <a:r>
              <a:rPr lang="en-US" dirty="0"/>
              <a:t> which is transitively dependent on primary key </a:t>
            </a:r>
            <a:r>
              <a:rPr lang="en-US" dirty="0" err="1"/>
              <a:t>ano</a:t>
            </a:r>
            <a:r>
              <a:rPr lang="en-US" dirty="0"/>
              <a:t>.</a:t>
            </a:r>
          </a:p>
          <a:p>
            <a:r>
              <a:rPr lang="en-US" dirty="0"/>
              <a:t>So above relation is not in 3NF.</a:t>
            </a:r>
          </a:p>
        </p:txBody>
      </p:sp>
      <p:pic>
        <p:nvPicPr>
          <p:cNvPr id="6" name="Picture 5"/>
          <p:cNvPicPr>
            <a:picLocks noChangeAspect="1"/>
          </p:cNvPicPr>
          <p:nvPr/>
        </p:nvPicPr>
        <p:blipFill rotWithShape="1">
          <a:blip r:embed="rId2"/>
          <a:srcRect l="20625" t="44664" r="49500" b="41774"/>
          <a:stretch/>
        </p:blipFill>
        <p:spPr>
          <a:xfrm>
            <a:off x="2651760" y="1215390"/>
            <a:ext cx="6370320" cy="1625898"/>
          </a:xfrm>
          <a:prstGeom prst="rect">
            <a:avLst/>
          </a:prstGeom>
        </p:spPr>
      </p:pic>
    </p:spTree>
    <p:extLst>
      <p:ext uri="{BB962C8B-B14F-4D97-AF65-F5344CB8AC3E}">
        <p14:creationId xmlns:p14="http://schemas.microsoft.com/office/powerpoint/2010/main" val="35880593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874"/>
            <a:ext cx="10515600" cy="1325563"/>
          </a:xfrm>
        </p:spPr>
        <p:txBody>
          <a:bodyPr/>
          <a:lstStyle/>
          <a:p>
            <a:r>
              <a:rPr lang="en-US" b="1" dirty="0"/>
              <a:t>Third normal form (3NF)</a:t>
            </a:r>
            <a:endParaRPr lang="en-US" dirty="0"/>
          </a:p>
        </p:txBody>
      </p:sp>
      <p:sp>
        <p:nvSpPr>
          <p:cNvPr id="3" name="Content Placeholder 2"/>
          <p:cNvSpPr>
            <a:spLocks noGrp="1"/>
          </p:cNvSpPr>
          <p:nvPr>
            <p:ph idx="1"/>
          </p:nvPr>
        </p:nvSpPr>
        <p:spPr>
          <a:xfrm>
            <a:off x="838200" y="1825625"/>
            <a:ext cx="9464040" cy="4351338"/>
          </a:xfrm>
        </p:spPr>
        <p:txBody>
          <a:bodyPr>
            <a:noAutofit/>
          </a:bodyPr>
          <a:lstStyle/>
          <a:p>
            <a:endParaRPr lang="en-US" sz="2400" dirty="0"/>
          </a:p>
          <a:p>
            <a:endParaRPr lang="en-US" sz="2400" dirty="0"/>
          </a:p>
          <a:p>
            <a:endParaRPr lang="en-US" sz="2400" dirty="0"/>
          </a:p>
          <a:p>
            <a:pPr marL="0" indent="0">
              <a:buNone/>
            </a:pPr>
            <a:endParaRPr lang="en-US" sz="2400" i="1" dirty="0"/>
          </a:p>
          <a:p>
            <a:r>
              <a:rPr lang="en-US" sz="2400" i="1" dirty="0"/>
              <a:t>Problem</a:t>
            </a:r>
          </a:p>
          <a:p>
            <a:r>
              <a:rPr lang="en-US" sz="2400" dirty="0"/>
              <a:t>Transitively dependency results in data redundancy.</a:t>
            </a:r>
          </a:p>
          <a:p>
            <a:r>
              <a:rPr lang="en-US" sz="2400" dirty="0"/>
              <a:t>In this relation branch address will be stored repeatedly from each account of same branch which occupy more space.</a:t>
            </a:r>
          </a:p>
        </p:txBody>
      </p:sp>
      <p:pic>
        <p:nvPicPr>
          <p:cNvPr id="7" name="Picture 6"/>
          <p:cNvPicPr>
            <a:picLocks noChangeAspect="1"/>
          </p:cNvPicPr>
          <p:nvPr/>
        </p:nvPicPr>
        <p:blipFill rotWithShape="1">
          <a:blip r:embed="rId2"/>
          <a:srcRect l="58750" t="24876" r="16625" b="55114"/>
          <a:stretch/>
        </p:blipFill>
        <p:spPr>
          <a:xfrm>
            <a:off x="2817186" y="1321076"/>
            <a:ext cx="4757094" cy="2173292"/>
          </a:xfrm>
          <a:prstGeom prst="rect">
            <a:avLst/>
          </a:prstGeom>
        </p:spPr>
      </p:pic>
    </p:spTree>
    <p:extLst>
      <p:ext uri="{BB962C8B-B14F-4D97-AF65-F5344CB8AC3E}">
        <p14:creationId xmlns:p14="http://schemas.microsoft.com/office/powerpoint/2010/main" val="20337654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874"/>
            <a:ext cx="10515600" cy="1325563"/>
          </a:xfrm>
        </p:spPr>
        <p:txBody>
          <a:bodyPr/>
          <a:lstStyle/>
          <a:p>
            <a:r>
              <a:rPr lang="en-US" b="1" dirty="0"/>
              <a:t>Third normal form (3NF)</a:t>
            </a:r>
            <a:endParaRPr lang="en-US" dirty="0"/>
          </a:p>
        </p:txBody>
      </p:sp>
      <p:sp>
        <p:nvSpPr>
          <p:cNvPr id="6" name="Content Placeholder 2"/>
          <p:cNvSpPr txBox="1">
            <a:spLocks/>
          </p:cNvSpPr>
          <p:nvPr/>
        </p:nvSpPr>
        <p:spPr>
          <a:xfrm>
            <a:off x="1280161" y="988691"/>
            <a:ext cx="5943600" cy="48558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Solution: Decompose relation in such a way that resultant relation does not have any non-prime attribute that are transitively dependent on primary key.</a:t>
            </a:r>
          </a:p>
          <a:p>
            <a:r>
              <a:rPr lang="en-US" sz="2400" dirty="0"/>
              <a:t>For this purpose remove transitively dependent attribute that violets 3NF from relation. </a:t>
            </a:r>
          </a:p>
          <a:p>
            <a:r>
              <a:rPr lang="en-US" sz="2400" dirty="0"/>
              <a:t>Place them in separate new relation along with the non-prime attribute due to which transitive dependency occurred. primary key of new relation will be this non-prime attribute.</a:t>
            </a:r>
          </a:p>
          <a:p>
            <a:r>
              <a:rPr lang="en-US" sz="2400" dirty="0"/>
              <a:t>Keep other attributes same as in that table with same primary key.</a:t>
            </a:r>
          </a:p>
        </p:txBody>
      </p:sp>
      <p:pic>
        <p:nvPicPr>
          <p:cNvPr id="8" name="Picture 7"/>
          <p:cNvPicPr>
            <a:picLocks noChangeAspect="1"/>
          </p:cNvPicPr>
          <p:nvPr/>
        </p:nvPicPr>
        <p:blipFill rotWithShape="1">
          <a:blip r:embed="rId2"/>
          <a:srcRect l="60875" t="46665" r="18250" b="20652"/>
          <a:stretch/>
        </p:blipFill>
        <p:spPr>
          <a:xfrm>
            <a:off x="7223761" y="1141689"/>
            <a:ext cx="4761337" cy="4191117"/>
          </a:xfrm>
          <a:prstGeom prst="rect">
            <a:avLst/>
          </a:prstGeom>
        </p:spPr>
      </p:pic>
    </p:spTree>
    <p:extLst>
      <p:ext uri="{BB962C8B-B14F-4D97-AF65-F5344CB8AC3E}">
        <p14:creationId xmlns:p14="http://schemas.microsoft.com/office/powerpoint/2010/main" val="18789885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i="1" dirty="0"/>
              <a:t>BCNF</a:t>
            </a:r>
            <a:endParaRPr lang="en-US" b="1" dirty="0"/>
          </a:p>
        </p:txBody>
      </p:sp>
      <p:sp>
        <p:nvSpPr>
          <p:cNvPr id="3" name="Content Placeholder 2"/>
          <p:cNvSpPr>
            <a:spLocks noGrp="1"/>
          </p:cNvSpPr>
          <p:nvPr>
            <p:ph idx="1"/>
          </p:nvPr>
        </p:nvSpPr>
        <p:spPr>
          <a:xfrm>
            <a:off x="838200" y="1704975"/>
            <a:ext cx="10515600" cy="4651375"/>
          </a:xfrm>
        </p:spPr>
        <p:txBody>
          <a:bodyPr>
            <a:normAutofit/>
          </a:bodyPr>
          <a:lstStyle/>
          <a:p>
            <a:r>
              <a:rPr lang="en-US" dirty="0"/>
              <a:t>A relation R is in BCNF</a:t>
            </a:r>
          </a:p>
          <a:p>
            <a:pPr lvl="1"/>
            <a:r>
              <a:rPr lang="en-US" dirty="0"/>
              <a:t> if and only if it is in 3NF and </a:t>
            </a:r>
          </a:p>
          <a:p>
            <a:pPr lvl="1"/>
            <a:r>
              <a:rPr lang="en-US" dirty="0"/>
              <a:t>no any prime attribute is transitively dependent on the primary key.</a:t>
            </a:r>
          </a:p>
          <a:p>
            <a:pPr marL="0" indent="0">
              <a:buNone/>
            </a:pPr>
            <a:r>
              <a:rPr lang="en-US" dirty="0"/>
              <a:t>					 </a:t>
            </a:r>
            <a:r>
              <a:rPr lang="en-US" b="1" dirty="0"/>
              <a:t>OR</a:t>
            </a:r>
          </a:p>
          <a:p>
            <a:r>
              <a:rPr lang="en-US" dirty="0"/>
              <a:t>A relation R is in BCNF</a:t>
            </a:r>
          </a:p>
          <a:p>
            <a:pPr lvl="1"/>
            <a:r>
              <a:rPr lang="en-US" dirty="0"/>
              <a:t> if and only if it is in 3NF and </a:t>
            </a:r>
          </a:p>
          <a:p>
            <a:pPr lvl="1"/>
            <a:r>
              <a:rPr lang="en-US" dirty="0"/>
              <a:t>for every functional dependency X → Y, X should be the primary key of the table.</a:t>
            </a:r>
          </a:p>
        </p:txBody>
      </p:sp>
    </p:spTree>
    <p:extLst>
      <p:ext uri="{BB962C8B-B14F-4D97-AF65-F5344CB8AC3E}">
        <p14:creationId xmlns:p14="http://schemas.microsoft.com/office/powerpoint/2010/main" val="13634341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i="1" dirty="0"/>
              <a:t>BCNF</a:t>
            </a:r>
            <a:endParaRPr lang="en-US" b="1" dirty="0"/>
          </a:p>
        </p:txBody>
      </p:sp>
      <p:sp>
        <p:nvSpPr>
          <p:cNvPr id="3" name="Content Placeholder 2"/>
          <p:cNvSpPr>
            <a:spLocks noGrp="1"/>
          </p:cNvSpPr>
          <p:nvPr>
            <p:ph idx="1"/>
          </p:nvPr>
        </p:nvSpPr>
        <p:spPr>
          <a:xfrm>
            <a:off x="1219200" y="3091815"/>
            <a:ext cx="10515600" cy="3491865"/>
          </a:xfrm>
        </p:spPr>
        <p:txBody>
          <a:bodyPr>
            <a:normAutofit/>
          </a:bodyPr>
          <a:lstStyle/>
          <a:p>
            <a:r>
              <a:rPr lang="en-US" sz="2400" dirty="0"/>
              <a:t>Above relation has five attributes </a:t>
            </a:r>
            <a:r>
              <a:rPr lang="en-US" sz="2400" dirty="0" err="1"/>
              <a:t>cid</a:t>
            </a:r>
            <a:r>
              <a:rPr lang="en-US" sz="2400" dirty="0"/>
              <a:t>, </a:t>
            </a:r>
            <a:r>
              <a:rPr lang="en-US" sz="2400" dirty="0" err="1"/>
              <a:t>ano</a:t>
            </a:r>
            <a:r>
              <a:rPr lang="en-US" sz="2400" dirty="0"/>
              <a:t>, </a:t>
            </a:r>
            <a:r>
              <a:rPr lang="en-US" sz="2400" dirty="0" err="1"/>
              <a:t>acess_date</a:t>
            </a:r>
            <a:r>
              <a:rPr lang="en-US" sz="2400" dirty="0"/>
              <a:t>, balance, </a:t>
            </a:r>
            <a:r>
              <a:rPr lang="en-US" sz="2400" dirty="0" err="1"/>
              <a:t>bname</a:t>
            </a:r>
            <a:r>
              <a:rPr lang="en-US" sz="2400" dirty="0"/>
              <a:t> and two FDS</a:t>
            </a:r>
          </a:p>
          <a:p>
            <a:r>
              <a:rPr lang="en-US" sz="2400" dirty="0"/>
              <a:t>FD1 {</a:t>
            </a:r>
            <a:r>
              <a:rPr lang="en-US" sz="2400" dirty="0" err="1"/>
              <a:t>student,language</a:t>
            </a:r>
            <a:r>
              <a:rPr lang="en-US" sz="2400" dirty="0"/>
              <a:t>} -&gt; guide and</a:t>
            </a:r>
          </a:p>
          <a:p>
            <a:r>
              <a:rPr lang="en-US" sz="2400" dirty="0"/>
              <a:t>FD2 guide -&gt; language</a:t>
            </a:r>
          </a:p>
          <a:p>
            <a:r>
              <a:rPr lang="en-US" sz="2400" dirty="0"/>
              <a:t>So  student -&gt; language (using transitivity rule)</a:t>
            </a:r>
          </a:p>
          <a:p>
            <a:r>
              <a:rPr lang="en-US" sz="2400" dirty="0"/>
              <a:t>So prime attribute (language) which is transitively dependent on primary key (student).</a:t>
            </a:r>
          </a:p>
          <a:p>
            <a:r>
              <a:rPr lang="en-US" sz="2400" dirty="0"/>
              <a:t>So above relation is not in BCNF.</a:t>
            </a:r>
          </a:p>
        </p:txBody>
      </p:sp>
      <p:pic>
        <p:nvPicPr>
          <p:cNvPr id="5" name="Content Placeholder 4"/>
          <p:cNvPicPr>
            <a:picLocks noChangeAspect="1"/>
          </p:cNvPicPr>
          <p:nvPr/>
        </p:nvPicPr>
        <p:blipFill rotWithShape="1">
          <a:blip r:embed="rId2"/>
          <a:srcRect l="19421" t="70812" r="56447" b="15427"/>
          <a:stretch/>
        </p:blipFill>
        <p:spPr>
          <a:xfrm>
            <a:off x="2291493" y="759778"/>
            <a:ext cx="7273734" cy="2332037"/>
          </a:xfrm>
          <a:prstGeom prst="rect">
            <a:avLst/>
          </a:prstGeom>
        </p:spPr>
      </p:pic>
    </p:spTree>
    <p:extLst>
      <p:ext uri="{BB962C8B-B14F-4D97-AF65-F5344CB8AC3E}">
        <p14:creationId xmlns:p14="http://schemas.microsoft.com/office/powerpoint/2010/main" val="7114553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860" y="0"/>
            <a:ext cx="1935480" cy="833547"/>
          </a:xfrm>
        </p:spPr>
        <p:txBody>
          <a:bodyPr/>
          <a:lstStyle/>
          <a:p>
            <a:r>
              <a:rPr lang="en-US" dirty="0"/>
              <a:t>BCNF</a:t>
            </a:r>
          </a:p>
        </p:txBody>
      </p:sp>
      <p:sp>
        <p:nvSpPr>
          <p:cNvPr id="3" name="Content Placeholder 2"/>
          <p:cNvSpPr>
            <a:spLocks noGrp="1"/>
          </p:cNvSpPr>
          <p:nvPr>
            <p:ph idx="1"/>
          </p:nvPr>
        </p:nvSpPr>
        <p:spPr>
          <a:xfrm>
            <a:off x="392258" y="1800192"/>
            <a:ext cx="4762844" cy="4351338"/>
          </a:xfrm>
        </p:spPr>
        <p:txBody>
          <a:bodyPr>
            <a:noAutofit/>
          </a:bodyPr>
          <a:lstStyle/>
          <a:p>
            <a:endParaRPr lang="en-US" sz="2400" dirty="0"/>
          </a:p>
          <a:p>
            <a:endParaRPr lang="en-US" sz="2400" dirty="0"/>
          </a:p>
          <a:p>
            <a:endParaRPr lang="en-US" sz="2400" dirty="0"/>
          </a:p>
          <a:p>
            <a:endParaRPr lang="en-US" sz="2400" dirty="0"/>
          </a:p>
          <a:p>
            <a:r>
              <a:rPr lang="en-US" sz="2400" i="1" dirty="0"/>
              <a:t>Problem: </a:t>
            </a:r>
            <a:r>
              <a:rPr lang="en-US" sz="2400" dirty="0"/>
              <a:t>Transitively dependency results in data redundancy.</a:t>
            </a:r>
          </a:p>
          <a:p>
            <a:r>
              <a:rPr lang="en-US" sz="2400" dirty="0"/>
              <a:t>In this relation one student have more than one project with different guide then records will be stored repeatedly from each student and language and guides combination which occupies more space.</a:t>
            </a:r>
          </a:p>
        </p:txBody>
      </p:sp>
      <p:sp>
        <p:nvSpPr>
          <p:cNvPr id="6" name="Content Placeholder 2"/>
          <p:cNvSpPr txBox="1">
            <a:spLocks/>
          </p:cNvSpPr>
          <p:nvPr/>
        </p:nvSpPr>
        <p:spPr>
          <a:xfrm>
            <a:off x="6439427" y="416773"/>
            <a:ext cx="5529688" cy="48558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Solution: Decompose relation in such a way that for X → Y, X should be the primary key of the table.</a:t>
            </a:r>
          </a:p>
          <a:p>
            <a:r>
              <a:rPr lang="en-US" sz="2400" dirty="0"/>
              <a:t>For this purpose remove  prime attribute, place them in separate new relation along with the non prime attribute on which it is dependent. The primary key of new relation will be this nonprime attribute.</a:t>
            </a:r>
          </a:p>
          <a:p>
            <a:r>
              <a:rPr lang="en-US" sz="2400" dirty="0"/>
              <a:t>So above table can be decomposed as per following</a:t>
            </a:r>
            <a:endParaRPr lang="en-US" sz="2400" i="1" dirty="0"/>
          </a:p>
        </p:txBody>
      </p:sp>
      <p:pic>
        <p:nvPicPr>
          <p:cNvPr id="7" name="Picture 6"/>
          <p:cNvPicPr>
            <a:picLocks noChangeAspect="1"/>
          </p:cNvPicPr>
          <p:nvPr/>
        </p:nvPicPr>
        <p:blipFill rotWithShape="1">
          <a:blip r:embed="rId3"/>
          <a:srcRect l="65250" t="24163" r="15375" b="41375"/>
          <a:stretch/>
        </p:blipFill>
        <p:spPr>
          <a:xfrm>
            <a:off x="2095500" y="652878"/>
            <a:ext cx="2766961" cy="2766961"/>
          </a:xfrm>
          <a:prstGeom prst="rect">
            <a:avLst/>
          </a:prstGeom>
        </p:spPr>
      </p:pic>
      <p:pic>
        <p:nvPicPr>
          <p:cNvPr id="10" name="Picture 9"/>
          <p:cNvPicPr>
            <a:picLocks noChangeAspect="1"/>
          </p:cNvPicPr>
          <p:nvPr/>
        </p:nvPicPr>
        <p:blipFill rotWithShape="1">
          <a:blip r:embed="rId4"/>
          <a:srcRect l="58875" t="40219" r="16625" b="20677"/>
          <a:stretch/>
        </p:blipFill>
        <p:spPr>
          <a:xfrm>
            <a:off x="8747760" y="4177539"/>
            <a:ext cx="2987040" cy="2680461"/>
          </a:xfrm>
          <a:prstGeom prst="rect">
            <a:avLst/>
          </a:prstGeom>
        </p:spPr>
      </p:pic>
    </p:spTree>
    <p:extLst>
      <p:ext uri="{BB962C8B-B14F-4D97-AF65-F5344CB8AC3E}">
        <p14:creationId xmlns:p14="http://schemas.microsoft.com/office/powerpoint/2010/main" val="16058088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4NF (fourth normal form)</a:t>
            </a:r>
          </a:p>
        </p:txBody>
      </p:sp>
      <p:sp>
        <p:nvSpPr>
          <p:cNvPr id="3" name="Content Placeholder 2"/>
          <p:cNvSpPr>
            <a:spLocks noGrp="1"/>
          </p:cNvSpPr>
          <p:nvPr>
            <p:ph idx="1"/>
          </p:nvPr>
        </p:nvSpPr>
        <p:spPr/>
        <p:txBody>
          <a:bodyPr>
            <a:normAutofit fontScale="92500" lnSpcReduction="10000"/>
          </a:bodyPr>
          <a:lstStyle/>
          <a:p>
            <a:r>
              <a:rPr lang="en-US" dirty="0"/>
              <a:t>A table is in the 4NF </a:t>
            </a:r>
          </a:p>
          <a:p>
            <a:pPr lvl="1"/>
            <a:r>
              <a:rPr lang="en-US" dirty="0"/>
              <a:t>if it is in BCNF and </a:t>
            </a:r>
          </a:p>
          <a:p>
            <a:pPr lvl="1"/>
            <a:r>
              <a:rPr lang="en-US" dirty="0"/>
              <a:t>has no non multivalued dependencies.</a:t>
            </a:r>
          </a:p>
          <a:p>
            <a:pPr lvl="1"/>
            <a:endParaRPr lang="en-US" dirty="0"/>
          </a:p>
          <a:p>
            <a:pPr marL="0" indent="0">
              <a:buNone/>
            </a:pPr>
            <a:endParaRPr lang="en-US" dirty="0"/>
          </a:p>
          <a:p>
            <a:r>
              <a:rPr lang="en-US" dirty="0"/>
              <a:t>The multi-valued dependency X -&gt;-&gt;Y holds in a relation R if for a dependency X → Y, if for a single value of X, multiple (more than one) values of Y exists.</a:t>
            </a:r>
          </a:p>
          <a:p>
            <a:r>
              <a:rPr lang="en-US" dirty="0"/>
              <a:t> two attributes (or columns) in a table are independent of one another, but both depend on a third attribute. A </a:t>
            </a:r>
            <a:r>
              <a:rPr lang="en-US" b="1" dirty="0"/>
              <a:t>multivalued dependency</a:t>
            </a:r>
            <a:r>
              <a:rPr lang="en-US" dirty="0"/>
              <a:t> always requires at least three attributes because it consists of at least two attributes that are dependent on a third.</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6603449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For a dependency A -&gt; B, if for a single value of A, multiple value of B exists, then the table may have multi-valued dependency. The table should have at least 3 attributes and B and C should be independent for A -&gt;&gt; B multi</a:t>
            </a:r>
          </a:p>
          <a:p>
            <a:r>
              <a:rPr lang="en-US" dirty="0"/>
              <a:t>valued dependency. For example,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4200526"/>
            <a:ext cx="6515101"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ChangeArrowheads="1"/>
          </p:cNvSpPr>
          <p:nvPr/>
        </p:nvSpPr>
        <p:spPr bwMode="auto">
          <a:xfrm>
            <a:off x="8029575" y="4221556"/>
            <a:ext cx="3842877" cy="643738"/>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Consolas" pitchFamily="49" charset="0"/>
                <a:cs typeface="Consolas" pitchFamily="49" charset="0"/>
              </a:rPr>
              <a:t>Person-&gt;-&gt; mobile,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Consolas" pitchFamily="49" charset="0"/>
                <a:cs typeface="Consolas" pitchFamily="49" charset="0"/>
              </a:rPr>
              <a:t>Person -&gt;-&gt; </a:t>
            </a:r>
            <a:r>
              <a:rPr kumimoji="0" lang="en-US" b="1" i="0" u="none" strike="noStrike" cap="none" normalizeH="0" baseline="0" dirty="0" err="1">
                <a:ln>
                  <a:noFill/>
                </a:ln>
                <a:solidFill>
                  <a:schemeClr val="tx1"/>
                </a:solidFill>
                <a:effectLst/>
                <a:latin typeface="Consolas" pitchFamily="49" charset="0"/>
                <a:cs typeface="Consolas" pitchFamily="49" charset="0"/>
              </a:rPr>
              <a:t>food_likes</a:t>
            </a:r>
            <a:r>
              <a:rPr kumimoji="0" lang="en-US" b="1" i="0" u="none" strike="noStrike" cap="none" normalizeH="0" baseline="0" dirty="0">
                <a:ln>
                  <a:noFill/>
                </a:ln>
                <a:solidFill>
                  <a:schemeClr val="tx1"/>
                </a:solidFill>
                <a:effectLst/>
                <a:latin typeface="Consolas" pitchFamily="49" charset="0"/>
                <a:cs typeface="Consolas" pitchFamily="49" charset="0"/>
              </a:rPr>
              <a:t> </a:t>
            </a:r>
            <a:endParaRPr kumimoji="0" lang="en-US" b="1"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438141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4NF (fourth normal form)- </a:t>
            </a:r>
            <a:r>
              <a:rPr lang="en-US" i="1" dirty="0"/>
              <a:t>Example1</a:t>
            </a:r>
            <a:endParaRPr lang="en-US" dirty="0"/>
          </a:p>
        </p:txBody>
      </p:sp>
      <p:sp>
        <p:nvSpPr>
          <p:cNvPr id="3" name="Content Placeholder 2"/>
          <p:cNvSpPr>
            <a:spLocks noGrp="1"/>
          </p:cNvSpPr>
          <p:nvPr>
            <p:ph idx="1"/>
          </p:nvPr>
        </p:nvSpPr>
        <p:spPr/>
        <p:txBody>
          <a:bodyPr>
            <a:normAutofit fontScale="92500" lnSpcReduction="10000"/>
          </a:bodyPr>
          <a:lstStyle/>
          <a:p>
            <a:r>
              <a:rPr lang="en-US" dirty="0"/>
              <a:t>Suppose a student can have more than one subject and more than one activity.</a:t>
            </a:r>
          </a:p>
          <a:p>
            <a:endParaRPr lang="en-US" dirty="0"/>
          </a:p>
          <a:p>
            <a:endParaRPr lang="en-US" dirty="0"/>
          </a:p>
          <a:p>
            <a:endParaRPr lang="en-US" dirty="0"/>
          </a:p>
          <a:p>
            <a:endParaRPr lang="en-US" dirty="0"/>
          </a:p>
          <a:p>
            <a:endParaRPr lang="en-US" dirty="0"/>
          </a:p>
          <a:p>
            <a:r>
              <a:rPr lang="en-US" dirty="0"/>
              <a:t>Note that all three attributes make up the Primary Key.</a:t>
            </a:r>
          </a:p>
          <a:p>
            <a:r>
              <a:rPr lang="en-US" dirty="0"/>
              <a:t>Note that </a:t>
            </a:r>
            <a:r>
              <a:rPr lang="en-US" dirty="0" err="1"/>
              <a:t>Student_Id</a:t>
            </a:r>
            <a:r>
              <a:rPr lang="en-US" dirty="0"/>
              <a:t> can be associated with many subject as well as many activities (multi-valued dependency).</a:t>
            </a:r>
          </a:p>
        </p:txBody>
      </p:sp>
      <p:pic>
        <p:nvPicPr>
          <p:cNvPr id="5" name="Picture 4"/>
          <p:cNvPicPr>
            <a:picLocks noChangeAspect="1"/>
          </p:cNvPicPr>
          <p:nvPr/>
        </p:nvPicPr>
        <p:blipFill rotWithShape="1">
          <a:blip r:embed="rId3"/>
          <a:srcRect l="27625" t="51556" r="43000" b="22653"/>
          <a:stretch/>
        </p:blipFill>
        <p:spPr>
          <a:xfrm>
            <a:off x="3431433" y="2319496"/>
            <a:ext cx="5057247" cy="2496343"/>
          </a:xfrm>
          <a:prstGeom prst="rect">
            <a:avLst/>
          </a:prstGeom>
        </p:spPr>
      </p:pic>
    </p:spTree>
    <p:extLst>
      <p:ext uri="{BB962C8B-B14F-4D97-AF65-F5344CB8AC3E}">
        <p14:creationId xmlns:p14="http://schemas.microsoft.com/office/powerpoint/2010/main" val="46927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a:t>4NF (fourth normal form)- </a:t>
            </a:r>
            <a:r>
              <a:rPr lang="en-US" i="1" dirty="0"/>
              <a:t>Example1</a:t>
            </a:r>
            <a:endParaRPr lang="en-US" dirty="0"/>
          </a:p>
        </p:txBody>
      </p:sp>
      <p:sp>
        <p:nvSpPr>
          <p:cNvPr id="3" name="Content Placeholder 2"/>
          <p:cNvSpPr>
            <a:spLocks noGrp="1"/>
          </p:cNvSpPr>
          <p:nvPr>
            <p:ph idx="1"/>
          </p:nvPr>
        </p:nvSpPr>
        <p:spPr/>
        <p:txBody>
          <a:bodyPr>
            <a:normAutofit/>
          </a:bodyPr>
          <a:lstStyle/>
          <a:p>
            <a:r>
              <a:rPr lang="en-US" sz="2400" dirty="0"/>
              <a:t>Here are the tables Normalized</a:t>
            </a:r>
          </a:p>
        </p:txBody>
      </p:sp>
      <p:pic>
        <p:nvPicPr>
          <p:cNvPr id="6" name="Picture 5"/>
          <p:cNvPicPr>
            <a:picLocks noChangeAspect="1"/>
          </p:cNvPicPr>
          <p:nvPr/>
        </p:nvPicPr>
        <p:blipFill rotWithShape="1">
          <a:blip r:embed="rId3"/>
          <a:srcRect l="18443" t="61645" r="41475" b="21953"/>
          <a:stretch/>
        </p:blipFill>
        <p:spPr>
          <a:xfrm>
            <a:off x="2893101" y="5102537"/>
            <a:ext cx="7036980" cy="1618938"/>
          </a:xfrm>
          <a:prstGeom prst="rect">
            <a:avLst/>
          </a:prstGeom>
        </p:spPr>
      </p:pic>
      <p:pic>
        <p:nvPicPr>
          <p:cNvPr id="7" name="Picture 6"/>
          <p:cNvPicPr>
            <a:picLocks noChangeAspect="1"/>
          </p:cNvPicPr>
          <p:nvPr/>
        </p:nvPicPr>
        <p:blipFill rotWithShape="1">
          <a:blip r:embed="rId4"/>
          <a:srcRect l="27625" t="51556" r="43000" b="22653"/>
          <a:stretch/>
        </p:blipFill>
        <p:spPr>
          <a:xfrm>
            <a:off x="4506385" y="2431973"/>
            <a:ext cx="3179229" cy="1569321"/>
          </a:xfrm>
          <a:prstGeom prst="rect">
            <a:avLst/>
          </a:prstGeom>
        </p:spPr>
      </p:pic>
      <p:cxnSp>
        <p:nvCxnSpPr>
          <p:cNvPr id="9" name="Straight Arrow Connector 8"/>
          <p:cNvCxnSpPr>
            <a:stCxn id="7" idx="2"/>
          </p:cNvCxnSpPr>
          <p:nvPr/>
        </p:nvCxnSpPr>
        <p:spPr>
          <a:xfrm flipH="1">
            <a:off x="5096656" y="4001294"/>
            <a:ext cx="999344" cy="110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a:off x="6096000" y="4001294"/>
            <a:ext cx="2057400" cy="975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05566" y="4489014"/>
            <a:ext cx="1761410" cy="369332"/>
          </a:xfrm>
          <a:prstGeom prst="rect">
            <a:avLst/>
          </a:prstGeom>
          <a:noFill/>
        </p:spPr>
        <p:txBody>
          <a:bodyPr wrap="square" rtlCol="0">
            <a:spAutoFit/>
          </a:bodyPr>
          <a:lstStyle/>
          <a:p>
            <a:r>
              <a:rPr lang="en-US" dirty="0"/>
              <a:t>Decompose</a:t>
            </a:r>
          </a:p>
        </p:txBody>
      </p:sp>
    </p:spTree>
    <p:extLst>
      <p:ext uri="{BB962C8B-B14F-4D97-AF65-F5344CB8AC3E}">
        <p14:creationId xmlns:p14="http://schemas.microsoft.com/office/powerpoint/2010/main" val="3385077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3035" t="25937" r="19024" b="18699"/>
          <a:stretch/>
        </p:blipFill>
        <p:spPr>
          <a:xfrm>
            <a:off x="1444869" y="499053"/>
            <a:ext cx="9302262" cy="6039859"/>
          </a:xfrm>
          <a:prstGeom prst="rect">
            <a:avLst/>
          </a:prstGeom>
        </p:spPr>
      </p:pic>
    </p:spTree>
    <p:extLst>
      <p:ext uri="{BB962C8B-B14F-4D97-AF65-F5344CB8AC3E}">
        <p14:creationId xmlns:p14="http://schemas.microsoft.com/office/powerpoint/2010/main" val="26907239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a:t>4NF (fourth normal form)- </a:t>
            </a:r>
            <a:r>
              <a:rPr lang="en-US" i="1" dirty="0"/>
              <a:t>Example2</a:t>
            </a:r>
            <a:endParaRPr lang="en-US" dirty="0"/>
          </a:p>
        </p:txBody>
      </p:sp>
      <p:pic>
        <p:nvPicPr>
          <p:cNvPr id="5" name="Picture 4"/>
          <p:cNvPicPr>
            <a:picLocks noChangeAspect="1"/>
          </p:cNvPicPr>
          <p:nvPr/>
        </p:nvPicPr>
        <p:blipFill rotWithShape="1">
          <a:blip r:embed="rId3"/>
          <a:srcRect l="35165" t="26218" r="16761" b="27639"/>
          <a:stretch/>
        </p:blipFill>
        <p:spPr>
          <a:xfrm>
            <a:off x="1229194" y="1788004"/>
            <a:ext cx="8814216" cy="4605967"/>
          </a:xfrm>
          <a:prstGeom prst="rect">
            <a:avLst/>
          </a:prstGeom>
        </p:spPr>
      </p:pic>
    </p:spTree>
    <p:extLst>
      <p:ext uri="{BB962C8B-B14F-4D97-AF65-F5344CB8AC3E}">
        <p14:creationId xmlns:p14="http://schemas.microsoft.com/office/powerpoint/2010/main" val="27483683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a:t>4NF (fourth normal form)- </a:t>
            </a:r>
            <a:r>
              <a:rPr lang="en-US" i="1" dirty="0"/>
              <a:t>Example2</a:t>
            </a:r>
            <a:endParaRPr lang="en-US" dirty="0"/>
          </a:p>
        </p:txBody>
      </p:sp>
      <p:pic>
        <p:nvPicPr>
          <p:cNvPr id="3" name="Picture 2"/>
          <p:cNvPicPr>
            <a:picLocks noChangeAspect="1"/>
          </p:cNvPicPr>
          <p:nvPr/>
        </p:nvPicPr>
        <p:blipFill rotWithShape="1">
          <a:blip r:embed="rId3"/>
          <a:srcRect l="35533" t="27092" r="17500" b="22610"/>
          <a:stretch/>
        </p:blipFill>
        <p:spPr>
          <a:xfrm>
            <a:off x="2323475" y="1858780"/>
            <a:ext cx="7734926" cy="4657154"/>
          </a:xfrm>
          <a:prstGeom prst="rect">
            <a:avLst/>
          </a:prstGeom>
        </p:spPr>
      </p:pic>
    </p:spTree>
    <p:extLst>
      <p:ext uri="{BB962C8B-B14F-4D97-AF65-F5344CB8AC3E}">
        <p14:creationId xmlns:p14="http://schemas.microsoft.com/office/powerpoint/2010/main" val="19543738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5NF (fifth normal form)</a:t>
            </a:r>
            <a:endParaRPr lang="en-US" dirty="0"/>
          </a:p>
        </p:txBody>
      </p:sp>
      <p:sp>
        <p:nvSpPr>
          <p:cNvPr id="3" name="Content Placeholder 2"/>
          <p:cNvSpPr>
            <a:spLocks noGrp="1"/>
          </p:cNvSpPr>
          <p:nvPr>
            <p:ph idx="1"/>
          </p:nvPr>
        </p:nvSpPr>
        <p:spPr/>
        <p:txBody>
          <a:bodyPr/>
          <a:lstStyle/>
          <a:p>
            <a:r>
              <a:rPr lang="en-US" dirty="0"/>
              <a:t>A table is in the 5NF </a:t>
            </a:r>
          </a:p>
          <a:p>
            <a:pPr lvl="1"/>
            <a:r>
              <a:rPr lang="en-US" dirty="0"/>
              <a:t>if it is in 4NF and </a:t>
            </a:r>
          </a:p>
          <a:p>
            <a:pPr lvl="1"/>
            <a:r>
              <a:rPr lang="en-US" dirty="0"/>
              <a:t>if it cannot have a lossless decomposition in to any number of smaller tables (relations).</a:t>
            </a:r>
          </a:p>
          <a:p>
            <a:r>
              <a:rPr lang="en-US" dirty="0"/>
              <a:t>It is also known as Project-join normal form (PJ/NF).</a:t>
            </a:r>
          </a:p>
        </p:txBody>
      </p:sp>
    </p:spTree>
    <p:extLst>
      <p:ext uri="{BB962C8B-B14F-4D97-AF65-F5344CB8AC3E}">
        <p14:creationId xmlns:p14="http://schemas.microsoft.com/office/powerpoint/2010/main" val="34298153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5NF (fifth normal form)</a:t>
            </a: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Above table is not in 5NF because we can decompose into sub tables.</a:t>
            </a:r>
          </a:p>
        </p:txBody>
      </p:sp>
      <p:pic>
        <p:nvPicPr>
          <p:cNvPr id="5" name="Content Placeholder 4"/>
          <p:cNvPicPr>
            <a:picLocks noChangeAspect="1"/>
          </p:cNvPicPr>
          <p:nvPr/>
        </p:nvPicPr>
        <p:blipFill rotWithShape="1">
          <a:blip r:embed="rId2"/>
          <a:srcRect l="23336" t="41412" r="37346" b="21037"/>
          <a:stretch/>
        </p:blipFill>
        <p:spPr>
          <a:xfrm>
            <a:off x="2758190" y="1646238"/>
            <a:ext cx="6400800" cy="3436885"/>
          </a:xfrm>
          <a:prstGeom prst="rect">
            <a:avLst/>
          </a:prstGeom>
        </p:spPr>
      </p:pic>
    </p:spTree>
    <p:extLst>
      <p:ext uri="{BB962C8B-B14F-4D97-AF65-F5344CB8AC3E}">
        <p14:creationId xmlns:p14="http://schemas.microsoft.com/office/powerpoint/2010/main" val="1760410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5NF (fifth normal form)</a:t>
            </a:r>
            <a:endParaRPr lang="en-US" dirty="0"/>
          </a:p>
        </p:txBody>
      </p:sp>
      <p:sp>
        <p:nvSpPr>
          <p:cNvPr id="3" name="Content Placeholder 2"/>
          <p:cNvSpPr>
            <a:spLocks noGrp="1"/>
          </p:cNvSpPr>
          <p:nvPr>
            <p:ph idx="1"/>
          </p:nvPr>
        </p:nvSpPr>
        <p:spPr/>
        <p:txBody>
          <a:bodyPr/>
          <a:lstStyle/>
          <a:p>
            <a:r>
              <a:rPr lang="en-US" dirty="0"/>
              <a:t>If we decompose above table into multiple table as per follows:</a:t>
            </a:r>
          </a:p>
        </p:txBody>
      </p:sp>
      <p:pic>
        <p:nvPicPr>
          <p:cNvPr id="6" name="Picture 5"/>
          <p:cNvPicPr>
            <a:picLocks noChangeAspect="1"/>
          </p:cNvPicPr>
          <p:nvPr/>
        </p:nvPicPr>
        <p:blipFill rotWithShape="1">
          <a:blip r:embed="rId2"/>
          <a:srcRect l="16353" t="20970" r="57582" b="42073"/>
          <a:stretch/>
        </p:blipFill>
        <p:spPr>
          <a:xfrm>
            <a:off x="6237096" y="2308485"/>
            <a:ext cx="4607038" cy="3672590"/>
          </a:xfrm>
          <a:prstGeom prst="rect">
            <a:avLst/>
          </a:prstGeom>
        </p:spPr>
      </p:pic>
      <p:pic>
        <p:nvPicPr>
          <p:cNvPr id="7" name="Picture 6"/>
          <p:cNvPicPr>
            <a:picLocks noChangeAspect="1"/>
          </p:cNvPicPr>
          <p:nvPr/>
        </p:nvPicPr>
        <p:blipFill rotWithShape="1">
          <a:blip r:embed="rId3"/>
          <a:srcRect l="15246" t="45487" r="62869" b="14056"/>
          <a:stretch/>
        </p:blipFill>
        <p:spPr>
          <a:xfrm>
            <a:off x="1184224" y="2267136"/>
            <a:ext cx="3573411" cy="3713939"/>
          </a:xfrm>
          <a:prstGeom prst="rect">
            <a:avLst/>
          </a:prstGeom>
        </p:spPr>
      </p:pic>
    </p:spTree>
    <p:extLst>
      <p:ext uri="{BB962C8B-B14F-4D97-AF65-F5344CB8AC3E}">
        <p14:creationId xmlns:p14="http://schemas.microsoft.com/office/powerpoint/2010/main" val="14144646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idx="1"/>
          </p:nvPr>
        </p:nvSpPr>
        <p:spPr/>
        <p:txBody>
          <a:bodyPr/>
          <a:lstStyle/>
          <a:p>
            <a:r>
              <a:rPr lang="en-US" b="1" dirty="0"/>
              <a:t>A college maintains details of its lecturers' subject area skills. These details comprise: Lecturer Number, Lecturer Name, Lecturer Grade, Department Code, Department Name, Subject Code, Subject Name and Subject Level.</a:t>
            </a:r>
          </a:p>
          <a:p>
            <a:r>
              <a:rPr lang="en-US" b="1" dirty="0"/>
              <a:t> Assume that each lecturer may teach many subjects but may not belong to more than one department. </a:t>
            </a:r>
          </a:p>
          <a:p>
            <a:r>
              <a:rPr lang="en-US" b="1" dirty="0"/>
              <a:t>Subject Code, Subject Name and Subject Level are repeating fields. </a:t>
            </a:r>
          </a:p>
          <a:p>
            <a:r>
              <a:rPr lang="en-US" b="1" dirty="0"/>
              <a:t>Normalize this data to Third Normal Form.</a:t>
            </a:r>
            <a:endParaRPr lang="en-US" dirty="0"/>
          </a:p>
        </p:txBody>
      </p:sp>
    </p:spTree>
    <p:extLst>
      <p:ext uri="{BB962C8B-B14F-4D97-AF65-F5344CB8AC3E}">
        <p14:creationId xmlns:p14="http://schemas.microsoft.com/office/powerpoint/2010/main" val="11876696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283"/>
            <a:ext cx="10515600" cy="1325563"/>
          </a:xfrm>
        </p:spPr>
        <p:txBody>
          <a:bodyPr/>
          <a:lstStyle/>
          <a:p>
            <a:r>
              <a:rPr lang="en-US" dirty="0"/>
              <a:t>Solution </a:t>
            </a:r>
          </a:p>
        </p:txBody>
      </p:sp>
      <p:sp>
        <p:nvSpPr>
          <p:cNvPr id="3" name="Content Placeholder 2"/>
          <p:cNvSpPr>
            <a:spLocks noGrp="1"/>
          </p:cNvSpPr>
          <p:nvPr>
            <p:ph idx="1"/>
          </p:nvPr>
        </p:nvSpPr>
        <p:spPr>
          <a:xfrm>
            <a:off x="838200" y="1364965"/>
            <a:ext cx="10515600" cy="4351338"/>
          </a:xfrm>
        </p:spPr>
        <p:txBody>
          <a:bodyPr>
            <a:noAutofit/>
          </a:bodyPr>
          <a:lstStyle/>
          <a:p>
            <a:r>
              <a:rPr lang="en-US" sz="1800" i="1" dirty="0"/>
              <a:t>UNF</a:t>
            </a:r>
          </a:p>
          <a:p>
            <a:r>
              <a:rPr lang="en-US" sz="1800" u="sng" dirty="0"/>
              <a:t> Lecturer Number</a:t>
            </a:r>
            <a:r>
              <a:rPr lang="en-US" sz="1800" dirty="0"/>
              <a:t>, Lecturer Name, Lecturer Grade, Department Code, Department Name, Subject Code, Subject Name, Subject Level</a:t>
            </a:r>
          </a:p>
          <a:p>
            <a:r>
              <a:rPr lang="en-US" sz="1800" i="1" dirty="0"/>
              <a:t>1NF</a:t>
            </a:r>
          </a:p>
          <a:p>
            <a:r>
              <a:rPr lang="en-US" sz="1800" u="sng" dirty="0"/>
              <a:t>Lecturer Number</a:t>
            </a:r>
            <a:r>
              <a:rPr lang="en-US" sz="1800" dirty="0"/>
              <a:t>, Lecturer Name, Lecturer Grade, Department Code, Department Name</a:t>
            </a:r>
          </a:p>
          <a:p>
            <a:r>
              <a:rPr lang="en-US" sz="1800" u="sng" dirty="0"/>
              <a:t>Lecturer Number</a:t>
            </a:r>
            <a:r>
              <a:rPr lang="en-US" sz="1800" dirty="0"/>
              <a:t>, </a:t>
            </a:r>
            <a:r>
              <a:rPr lang="en-US" sz="1800" u="sng" dirty="0"/>
              <a:t>Subject Code</a:t>
            </a:r>
            <a:r>
              <a:rPr lang="en-US" sz="1800" dirty="0"/>
              <a:t>, Subject Name, Subject Level</a:t>
            </a:r>
          </a:p>
          <a:p>
            <a:r>
              <a:rPr lang="en-US" sz="1800" i="1" dirty="0"/>
              <a:t>2NF</a:t>
            </a:r>
          </a:p>
          <a:p>
            <a:r>
              <a:rPr lang="en-US" sz="1800" u="sng" dirty="0"/>
              <a:t>Lecturer Number</a:t>
            </a:r>
            <a:r>
              <a:rPr lang="en-US" sz="1800" dirty="0"/>
              <a:t>, Lecturer Name, Lecturer Grade, Department Code, Department Name</a:t>
            </a:r>
          </a:p>
          <a:p>
            <a:r>
              <a:rPr lang="en-US" sz="1800" u="sng" dirty="0"/>
              <a:t>Lecturer Number</a:t>
            </a:r>
            <a:r>
              <a:rPr lang="en-US" sz="1800" dirty="0"/>
              <a:t>, </a:t>
            </a:r>
            <a:r>
              <a:rPr lang="en-US" sz="1800" u="sng" dirty="0"/>
              <a:t>Subject Code</a:t>
            </a:r>
          </a:p>
          <a:p>
            <a:r>
              <a:rPr lang="en-US" sz="1800" u="sng" dirty="0"/>
              <a:t>Subject Code</a:t>
            </a:r>
            <a:r>
              <a:rPr lang="en-US" sz="1800" dirty="0"/>
              <a:t>, Subject Name, Subject Level</a:t>
            </a:r>
          </a:p>
          <a:p>
            <a:r>
              <a:rPr lang="en-US" sz="1800" i="1" dirty="0"/>
              <a:t>3NF</a:t>
            </a:r>
          </a:p>
          <a:p>
            <a:r>
              <a:rPr lang="en-US" sz="1800" u="sng" dirty="0"/>
              <a:t>Lecturer Number</a:t>
            </a:r>
            <a:r>
              <a:rPr lang="en-US" sz="1800" dirty="0"/>
              <a:t>, Lecturer Name, Lecturer Grade, Department Code</a:t>
            </a:r>
          </a:p>
          <a:p>
            <a:r>
              <a:rPr lang="en-US" sz="1800" u="sng" dirty="0"/>
              <a:t>Department Code</a:t>
            </a:r>
            <a:r>
              <a:rPr lang="en-US" sz="1800" dirty="0"/>
              <a:t>, Department Name</a:t>
            </a:r>
          </a:p>
          <a:p>
            <a:r>
              <a:rPr lang="en-US" sz="1800" u="sng" dirty="0"/>
              <a:t>Lecturer Number</a:t>
            </a:r>
            <a:r>
              <a:rPr lang="en-US" sz="1800" dirty="0"/>
              <a:t>, </a:t>
            </a:r>
            <a:r>
              <a:rPr lang="en-US" sz="1800" u="sng" dirty="0"/>
              <a:t>Subject Code</a:t>
            </a:r>
          </a:p>
          <a:p>
            <a:r>
              <a:rPr lang="en-US" sz="1800" u="sng" dirty="0"/>
              <a:t>Subject Code</a:t>
            </a:r>
            <a:r>
              <a:rPr lang="en-US" sz="1800" dirty="0"/>
              <a:t>, Subject Name, Subject Level</a:t>
            </a:r>
          </a:p>
        </p:txBody>
      </p:sp>
    </p:spTree>
    <p:extLst>
      <p:ext uri="{BB962C8B-B14F-4D97-AF65-F5344CB8AC3E}">
        <p14:creationId xmlns:p14="http://schemas.microsoft.com/office/powerpoint/2010/main" val="21496217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2.bp.blogspot.com/-0otWI-8bKIw/UM4cTMykEfI/AAAAAAAAAS8/aRWRtH3Sv5k/s1600/12701361-thank-you-word-cloud-concept-in-red-caps-with-great-terms-in-different-languages-such-as-mahalo-dank.jpg"/>
          <p:cNvPicPr>
            <a:picLocks noChangeAspect="1" noChangeArrowheads="1"/>
          </p:cNvPicPr>
          <p:nvPr/>
        </p:nvPicPr>
        <p:blipFill>
          <a:blip r:embed="rId2"/>
          <a:srcRect/>
          <a:stretch>
            <a:fillRect/>
          </a:stretch>
        </p:blipFill>
        <p:spPr bwMode="auto">
          <a:xfrm>
            <a:off x="2209800" y="597877"/>
            <a:ext cx="8305800" cy="6096000"/>
          </a:xfrm>
          <a:prstGeom prst="rect">
            <a:avLst/>
          </a:prstGeom>
          <a:noFill/>
          <a:ln w="9525">
            <a:noFill/>
            <a:miter lim="800000"/>
            <a:headEnd/>
            <a:tailEnd/>
          </a:ln>
        </p:spPr>
      </p:pic>
      <p:pic>
        <p:nvPicPr>
          <p:cNvPr id="5" name="Picture 2"/>
          <p:cNvPicPr>
            <a:picLocks noChangeAspect="1" noChangeArrowheads="1"/>
          </p:cNvPicPr>
          <p:nvPr/>
        </p:nvPicPr>
        <p:blipFill>
          <a:blip r:embed="rId3"/>
          <a:srcRect/>
          <a:stretch>
            <a:fillRect/>
          </a:stretch>
        </p:blipFill>
        <p:spPr bwMode="auto">
          <a:xfrm>
            <a:off x="2209800" y="729437"/>
            <a:ext cx="2819400" cy="931863"/>
          </a:xfrm>
          <a:prstGeom prst="rect">
            <a:avLst/>
          </a:prstGeom>
          <a:noFill/>
          <a:ln w="9525">
            <a:noFill/>
            <a:miter lim="800000"/>
            <a:headEnd/>
            <a:tailEnd/>
          </a:ln>
        </p:spPr>
      </p:pic>
      <p:pic>
        <p:nvPicPr>
          <p:cNvPr id="6" name="Picture 2"/>
          <p:cNvPicPr>
            <a:picLocks noChangeAspect="1" noChangeArrowheads="1"/>
          </p:cNvPicPr>
          <p:nvPr/>
        </p:nvPicPr>
        <p:blipFill>
          <a:blip r:embed="rId4"/>
          <a:srcRect/>
          <a:stretch>
            <a:fillRect/>
          </a:stretch>
        </p:blipFill>
        <p:spPr bwMode="auto">
          <a:xfrm>
            <a:off x="5546318" y="597877"/>
            <a:ext cx="3571875" cy="876300"/>
          </a:xfrm>
          <a:prstGeom prst="rect">
            <a:avLst/>
          </a:prstGeom>
          <a:noFill/>
          <a:ln w="9525">
            <a:noFill/>
            <a:miter lim="800000"/>
            <a:headEnd/>
            <a:tailEnd/>
          </a:ln>
        </p:spPr>
      </p:pic>
    </p:spTree>
    <p:extLst>
      <p:ext uri="{BB962C8B-B14F-4D97-AF65-F5344CB8AC3E}">
        <p14:creationId xmlns:p14="http://schemas.microsoft.com/office/powerpoint/2010/main" val="1260532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3029" t="26142" r="16058" b="18960"/>
          <a:stretch/>
        </p:blipFill>
        <p:spPr>
          <a:xfrm>
            <a:off x="984739" y="439851"/>
            <a:ext cx="9759462" cy="5916499"/>
          </a:xfrm>
          <a:prstGeom prst="rect">
            <a:avLst/>
          </a:prstGeom>
        </p:spPr>
      </p:pic>
    </p:spTree>
    <p:extLst>
      <p:ext uri="{BB962C8B-B14F-4D97-AF65-F5344CB8AC3E}">
        <p14:creationId xmlns:p14="http://schemas.microsoft.com/office/powerpoint/2010/main" val="3730662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Rename</a:t>
            </a:r>
          </a:p>
        </p:txBody>
      </p:sp>
      <p:sp>
        <p:nvSpPr>
          <p:cNvPr id="3" name="Content Placeholder 2"/>
          <p:cNvSpPr>
            <a:spLocks noGrp="1"/>
          </p:cNvSpPr>
          <p:nvPr>
            <p:ph idx="1"/>
          </p:nvPr>
        </p:nvSpPr>
        <p:spPr/>
        <p:txBody>
          <a:bodyPr/>
          <a:lstStyle/>
          <a:p>
            <a:r>
              <a:rPr lang="en-US" b="1" dirty="0"/>
              <a:t>Operation: </a:t>
            </a:r>
            <a:r>
              <a:rPr lang="en-US" dirty="0"/>
              <a:t>It is used to rename a relation or attributes.</a:t>
            </a:r>
          </a:p>
          <a:p>
            <a:r>
              <a:rPr lang="en-US" b="1" dirty="0"/>
              <a:t>Symbol: </a:t>
            </a:r>
            <a:r>
              <a:rPr lang="el-GR" dirty="0"/>
              <a:t>ρ (</a:t>
            </a:r>
            <a:r>
              <a:rPr lang="en-US" dirty="0"/>
              <a:t>Rho)</a:t>
            </a:r>
          </a:p>
          <a:p>
            <a:r>
              <a:rPr lang="en-US" b="1" dirty="0"/>
              <a:t>Notation:</a:t>
            </a:r>
            <a:endParaRPr lang="en-US" dirty="0"/>
          </a:p>
        </p:txBody>
      </p:sp>
      <p:pic>
        <p:nvPicPr>
          <p:cNvPr id="5" name="Picture 4"/>
          <p:cNvPicPr>
            <a:picLocks noChangeAspect="1"/>
          </p:cNvPicPr>
          <p:nvPr/>
        </p:nvPicPr>
        <p:blipFill rotWithShape="1">
          <a:blip r:embed="rId2"/>
          <a:srcRect l="43558" t="51283" r="8701" b="20754"/>
          <a:stretch/>
        </p:blipFill>
        <p:spPr>
          <a:xfrm>
            <a:off x="1987061" y="3362556"/>
            <a:ext cx="9091247" cy="2993794"/>
          </a:xfrm>
          <a:prstGeom prst="rect">
            <a:avLst/>
          </a:prstGeom>
        </p:spPr>
      </p:pic>
    </p:spTree>
    <p:extLst>
      <p:ext uri="{BB962C8B-B14F-4D97-AF65-F5344CB8AC3E}">
        <p14:creationId xmlns:p14="http://schemas.microsoft.com/office/powerpoint/2010/main" val="2340777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2410"/>
            <a:ext cx="10515600" cy="1325563"/>
          </a:xfrm>
        </p:spPr>
        <p:txBody>
          <a:bodyPr/>
          <a:lstStyle/>
          <a:p>
            <a:r>
              <a:rPr lang="en-US" dirty="0"/>
              <a:t>Example </a:t>
            </a:r>
          </a:p>
        </p:txBody>
      </p:sp>
      <p:pic>
        <p:nvPicPr>
          <p:cNvPr id="5" name="Content Placeholder 4"/>
          <p:cNvPicPr>
            <a:picLocks noGrp="1" noChangeAspect="1"/>
          </p:cNvPicPr>
          <p:nvPr>
            <p:ph idx="1"/>
          </p:nvPr>
        </p:nvPicPr>
        <p:blipFill rotWithShape="1">
          <a:blip r:embed="rId2"/>
          <a:srcRect l="58709" t="25531" r="25159" b="20316"/>
          <a:stretch/>
        </p:blipFill>
        <p:spPr>
          <a:xfrm>
            <a:off x="7379677" y="172410"/>
            <a:ext cx="3470031" cy="6549065"/>
          </a:xfrm>
          <a:prstGeom prst="rect">
            <a:avLst/>
          </a:prstGeom>
        </p:spPr>
      </p:pic>
      <p:pic>
        <p:nvPicPr>
          <p:cNvPr id="6" name="Picture 5"/>
          <p:cNvPicPr>
            <a:picLocks noChangeAspect="1"/>
          </p:cNvPicPr>
          <p:nvPr/>
        </p:nvPicPr>
        <p:blipFill rotWithShape="1">
          <a:blip r:embed="rId3"/>
          <a:srcRect l="58583" t="25745" r="17169" b="20010"/>
          <a:stretch/>
        </p:blipFill>
        <p:spPr>
          <a:xfrm>
            <a:off x="2126447" y="354972"/>
            <a:ext cx="4916738" cy="6183940"/>
          </a:xfrm>
          <a:prstGeom prst="rect">
            <a:avLst/>
          </a:prstGeom>
        </p:spPr>
      </p:pic>
    </p:spTree>
    <p:extLst>
      <p:ext uri="{BB962C8B-B14F-4D97-AF65-F5344CB8AC3E}">
        <p14:creationId xmlns:p14="http://schemas.microsoft.com/office/powerpoint/2010/main" val="2409117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9279"/>
            <a:ext cx="10515600" cy="1325563"/>
          </a:xfrm>
        </p:spPr>
        <p:txBody>
          <a:bodyPr/>
          <a:lstStyle/>
          <a:p>
            <a:r>
              <a:rPr lang="en-US" dirty="0"/>
              <a:t>Example </a:t>
            </a:r>
          </a:p>
        </p:txBody>
      </p:sp>
      <p:pic>
        <p:nvPicPr>
          <p:cNvPr id="5" name="Content Placeholder 4"/>
          <p:cNvPicPr>
            <a:picLocks noGrp="1" noChangeAspect="1"/>
          </p:cNvPicPr>
          <p:nvPr>
            <p:ph idx="1"/>
          </p:nvPr>
        </p:nvPicPr>
        <p:blipFill rotWithShape="1">
          <a:blip r:embed="rId2"/>
          <a:srcRect l="48031" t="26084" r="16752" b="19360"/>
          <a:stretch/>
        </p:blipFill>
        <p:spPr>
          <a:xfrm>
            <a:off x="2004646" y="386862"/>
            <a:ext cx="6506308" cy="5666783"/>
          </a:xfrm>
          <a:prstGeom prst="rect">
            <a:avLst/>
          </a:prstGeom>
        </p:spPr>
      </p:pic>
    </p:spTree>
    <p:extLst>
      <p:ext uri="{BB962C8B-B14F-4D97-AF65-F5344CB8AC3E}">
        <p14:creationId xmlns:p14="http://schemas.microsoft.com/office/powerpoint/2010/main" val="1140617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pic>
        <p:nvPicPr>
          <p:cNvPr id="5" name="Content Placeholder 4"/>
          <p:cNvPicPr>
            <a:picLocks noGrp="1" noChangeAspect="1"/>
          </p:cNvPicPr>
          <p:nvPr>
            <p:ph idx="1"/>
          </p:nvPr>
        </p:nvPicPr>
        <p:blipFill rotWithShape="1">
          <a:blip r:embed="rId2"/>
          <a:srcRect l="47122" t="25868" r="8118" b="18699"/>
          <a:stretch/>
        </p:blipFill>
        <p:spPr>
          <a:xfrm>
            <a:off x="2854569" y="530352"/>
            <a:ext cx="8499231" cy="5917980"/>
          </a:xfrm>
          <a:prstGeom prst="rect">
            <a:avLst/>
          </a:prstGeom>
        </p:spPr>
      </p:pic>
    </p:spTree>
    <p:extLst>
      <p:ext uri="{BB962C8B-B14F-4D97-AF65-F5344CB8AC3E}">
        <p14:creationId xmlns:p14="http://schemas.microsoft.com/office/powerpoint/2010/main" val="2014815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2504545" y="1537024"/>
            <a:ext cx="8915400" cy="4589585"/>
          </a:xfrm>
        </p:spPr>
        <p:txBody>
          <a:bodyPr>
            <a:noAutofit/>
          </a:bodyPr>
          <a:lstStyle/>
          <a:p>
            <a:pPr lvl="1"/>
            <a:r>
              <a:rPr lang="en-US" sz="2800" dirty="0">
                <a:latin typeface="Times New Roman" pitchFamily="18" charset="0"/>
                <a:cs typeface="Times New Roman" pitchFamily="18" charset="0"/>
              </a:rPr>
              <a:t>Relational algebra, </a:t>
            </a:r>
          </a:p>
          <a:p>
            <a:pPr lvl="1"/>
            <a:r>
              <a:rPr lang="en-US" sz="2800" dirty="0">
                <a:latin typeface="Times New Roman" pitchFamily="18" charset="0"/>
                <a:cs typeface="Times New Roman" pitchFamily="18" charset="0"/>
              </a:rPr>
              <a:t>Tuple and domain Relational calculus, </a:t>
            </a:r>
          </a:p>
          <a:p>
            <a:pPr lvl="1"/>
            <a:r>
              <a:rPr lang="en-US" sz="2800" dirty="0">
                <a:latin typeface="Times New Roman" pitchFamily="18" charset="0"/>
                <a:cs typeface="Times New Roman" pitchFamily="18" charset="0"/>
              </a:rPr>
              <a:t>SQL3, </a:t>
            </a:r>
          </a:p>
          <a:p>
            <a:pPr lvl="1"/>
            <a:r>
              <a:rPr lang="en-US" sz="2800" dirty="0">
                <a:latin typeface="Times New Roman" pitchFamily="18" charset="0"/>
                <a:cs typeface="Times New Roman" pitchFamily="18" charset="0"/>
              </a:rPr>
              <a:t>DDL and DML constructs, </a:t>
            </a:r>
          </a:p>
          <a:p>
            <a:pPr lvl="1"/>
            <a:r>
              <a:rPr lang="en-US" sz="2800" dirty="0">
                <a:latin typeface="Times New Roman" pitchFamily="18" charset="0"/>
                <a:cs typeface="Times New Roman" pitchFamily="18" charset="0"/>
              </a:rPr>
              <a:t>Open source and </a:t>
            </a:r>
            <a:r>
              <a:rPr lang="fr-FR" sz="3200" dirty="0">
                <a:latin typeface="Times New Roman" pitchFamily="18" charset="0"/>
                <a:cs typeface="Times New Roman" pitchFamily="18" charset="0"/>
              </a:rPr>
              <a:t>Commercial DBMS -MYSQL, ORACLE, DB2, SQL server</a:t>
            </a:r>
          </a:p>
        </p:txBody>
      </p:sp>
    </p:spTree>
    <p:extLst>
      <p:ext uri="{BB962C8B-B14F-4D97-AF65-F5344CB8AC3E}">
        <p14:creationId xmlns:p14="http://schemas.microsoft.com/office/powerpoint/2010/main" val="4165948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5" name="Content Placeholder 4"/>
          <p:cNvPicPr>
            <a:picLocks noGrp="1" noChangeAspect="1"/>
          </p:cNvPicPr>
          <p:nvPr>
            <p:ph idx="1"/>
          </p:nvPr>
        </p:nvPicPr>
        <p:blipFill rotWithShape="1">
          <a:blip r:embed="rId2"/>
          <a:srcRect l="46213" t="32807" r="9255" b="40117"/>
          <a:stretch/>
        </p:blipFill>
        <p:spPr>
          <a:xfrm>
            <a:off x="3411416" y="479992"/>
            <a:ext cx="6910754" cy="2362351"/>
          </a:xfrm>
          <a:prstGeom prst="rect">
            <a:avLst/>
          </a:prstGeom>
        </p:spPr>
      </p:pic>
      <p:pic>
        <p:nvPicPr>
          <p:cNvPr id="6" name="Picture 5"/>
          <p:cNvPicPr>
            <a:picLocks noChangeAspect="1"/>
          </p:cNvPicPr>
          <p:nvPr/>
        </p:nvPicPr>
        <p:blipFill rotWithShape="1">
          <a:blip r:embed="rId3"/>
          <a:srcRect l="53798" t="33838" r="8558" b="44100"/>
          <a:stretch/>
        </p:blipFill>
        <p:spPr>
          <a:xfrm>
            <a:off x="3727939" y="3737701"/>
            <a:ext cx="6013938" cy="1981604"/>
          </a:xfrm>
          <a:prstGeom prst="rect">
            <a:avLst/>
          </a:prstGeom>
        </p:spPr>
      </p:pic>
    </p:spTree>
    <p:extLst>
      <p:ext uri="{BB962C8B-B14F-4D97-AF65-F5344CB8AC3E}">
        <p14:creationId xmlns:p14="http://schemas.microsoft.com/office/powerpoint/2010/main" val="1119631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7" name="Content Placeholder 6"/>
          <p:cNvPicPr>
            <a:picLocks noGrp="1" noChangeAspect="1"/>
          </p:cNvPicPr>
          <p:nvPr>
            <p:ph idx="1"/>
          </p:nvPr>
        </p:nvPicPr>
        <p:blipFill rotWithShape="1">
          <a:blip r:embed="rId2"/>
          <a:srcRect l="41442" t="31058" r="8573" b="38633"/>
          <a:stretch/>
        </p:blipFill>
        <p:spPr>
          <a:xfrm>
            <a:off x="522856" y="2022230"/>
            <a:ext cx="10625791" cy="3622431"/>
          </a:xfrm>
          <a:prstGeom prst="rect">
            <a:avLst/>
          </a:prstGeom>
        </p:spPr>
      </p:pic>
    </p:spTree>
    <p:extLst>
      <p:ext uri="{BB962C8B-B14F-4D97-AF65-F5344CB8AC3E}">
        <p14:creationId xmlns:p14="http://schemas.microsoft.com/office/powerpoint/2010/main" val="836777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354" y="0"/>
            <a:ext cx="10515600" cy="1325563"/>
          </a:xfrm>
        </p:spPr>
        <p:txBody>
          <a:bodyPr/>
          <a:lstStyle/>
          <a:p>
            <a:r>
              <a:rPr lang="en-US" i="1" dirty="0"/>
              <a:t>Set Operators</a:t>
            </a:r>
          </a:p>
        </p:txBody>
      </p:sp>
      <p:sp>
        <p:nvSpPr>
          <p:cNvPr id="3" name="Content Placeholder 2"/>
          <p:cNvSpPr>
            <a:spLocks noGrp="1"/>
          </p:cNvSpPr>
          <p:nvPr>
            <p:ph idx="1"/>
          </p:nvPr>
        </p:nvSpPr>
        <p:spPr>
          <a:xfrm>
            <a:off x="838200" y="1125415"/>
            <a:ext cx="10515600" cy="5055883"/>
          </a:xfrm>
        </p:spPr>
        <p:txBody>
          <a:bodyPr>
            <a:normAutofit fontScale="85000" lnSpcReduction="10000"/>
          </a:bodyPr>
          <a:lstStyle/>
          <a:p>
            <a:r>
              <a:rPr lang="en-US" dirty="0"/>
              <a:t>Set operators combine the results of two or more queries into a single result.</a:t>
            </a:r>
          </a:p>
          <a:p>
            <a:r>
              <a:rPr lang="en-US" b="1" dirty="0"/>
              <a:t>Condition to perform set operation:</a:t>
            </a:r>
          </a:p>
          <a:p>
            <a:r>
              <a:rPr lang="en-US" dirty="0"/>
              <a:t> Both relations (queries) must be union compatible :</a:t>
            </a:r>
          </a:p>
          <a:p>
            <a:endParaRPr lang="en-US" dirty="0"/>
          </a:p>
          <a:p>
            <a:r>
              <a:rPr lang="en-US" dirty="0"/>
              <a:t>Relations R and S are union compatible, if</a:t>
            </a:r>
          </a:p>
          <a:p>
            <a:pPr>
              <a:buFont typeface="Wingdings" panose="05000000000000000000" pitchFamily="2" charset="2"/>
              <a:buChar char="ü"/>
            </a:pPr>
            <a:r>
              <a:rPr lang="en-US" dirty="0"/>
              <a:t>	Both queries should have same (equal) number of columns, and</a:t>
            </a:r>
          </a:p>
          <a:p>
            <a:pPr>
              <a:buFont typeface="Wingdings" panose="05000000000000000000" pitchFamily="2" charset="2"/>
              <a:buChar char="ü"/>
            </a:pPr>
            <a:r>
              <a:rPr lang="en-US" dirty="0"/>
              <a:t>	Corresponding attributes should have the same data type.</a:t>
            </a:r>
          </a:p>
          <a:p>
            <a:endParaRPr lang="en-US" dirty="0"/>
          </a:p>
          <a:p>
            <a:r>
              <a:rPr lang="en-US" b="1" dirty="0"/>
              <a:t>Types of set operators:</a:t>
            </a:r>
          </a:p>
          <a:p>
            <a:r>
              <a:rPr lang="en-US" dirty="0"/>
              <a:t>1. Union</a:t>
            </a:r>
          </a:p>
          <a:p>
            <a:r>
              <a:rPr lang="en-US" dirty="0"/>
              <a:t>2. Intersect (Intersection)</a:t>
            </a:r>
          </a:p>
          <a:p>
            <a:r>
              <a:rPr lang="en-US" dirty="0"/>
              <a:t>3. Minus (Set Difference)</a:t>
            </a:r>
          </a:p>
        </p:txBody>
      </p:sp>
    </p:spTree>
    <p:extLst>
      <p:ext uri="{BB962C8B-B14F-4D97-AF65-F5344CB8AC3E}">
        <p14:creationId xmlns:p14="http://schemas.microsoft.com/office/powerpoint/2010/main" val="1770601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Union operator</a:t>
            </a:r>
            <a:endParaRPr lang="en-US" dirty="0"/>
          </a:p>
        </p:txBody>
      </p:sp>
      <p:sp>
        <p:nvSpPr>
          <p:cNvPr id="3" name="Content Placeholder 2"/>
          <p:cNvSpPr>
            <a:spLocks noGrp="1"/>
          </p:cNvSpPr>
          <p:nvPr>
            <p:ph idx="1"/>
          </p:nvPr>
        </p:nvSpPr>
        <p:spPr/>
        <p:txBody>
          <a:bodyPr/>
          <a:lstStyle/>
          <a:p>
            <a:r>
              <a:rPr lang="en-US" b="1" dirty="0"/>
              <a:t>Operation: </a:t>
            </a:r>
            <a:r>
              <a:rPr lang="en-US" dirty="0"/>
              <a:t>Selects tuples those are in either or both of the relations.</a:t>
            </a:r>
          </a:p>
          <a:p>
            <a:r>
              <a:rPr lang="en-US" b="1" dirty="0"/>
              <a:t>Symbol : </a:t>
            </a:r>
            <a:r>
              <a:rPr lang="en-US" dirty="0"/>
              <a:t>U (Union)</a:t>
            </a:r>
          </a:p>
          <a:p>
            <a:r>
              <a:rPr lang="en-US" dirty="0"/>
              <a:t> </a:t>
            </a:r>
            <a:r>
              <a:rPr lang="en-US" b="1" dirty="0"/>
              <a:t>Notation : </a:t>
            </a:r>
            <a:r>
              <a:rPr lang="en-US" dirty="0"/>
              <a:t>Relation1 U Relation2</a:t>
            </a:r>
          </a:p>
        </p:txBody>
      </p:sp>
      <p:pic>
        <p:nvPicPr>
          <p:cNvPr id="5" name="Picture 4"/>
          <p:cNvPicPr>
            <a:picLocks noChangeAspect="1"/>
          </p:cNvPicPr>
          <p:nvPr/>
        </p:nvPicPr>
        <p:blipFill rotWithShape="1">
          <a:blip r:embed="rId2"/>
          <a:srcRect l="34616" t="47948" r="16635" b="18959"/>
          <a:stretch/>
        </p:blipFill>
        <p:spPr>
          <a:xfrm>
            <a:off x="2743200" y="3675184"/>
            <a:ext cx="7649307" cy="2919410"/>
          </a:xfrm>
          <a:prstGeom prst="rect">
            <a:avLst/>
          </a:prstGeom>
        </p:spPr>
      </p:pic>
    </p:spTree>
    <p:extLst>
      <p:ext uri="{BB962C8B-B14F-4D97-AF65-F5344CB8AC3E}">
        <p14:creationId xmlns:p14="http://schemas.microsoft.com/office/powerpoint/2010/main" val="994367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243"/>
            <a:ext cx="10515600" cy="1325563"/>
          </a:xfrm>
        </p:spPr>
        <p:txBody>
          <a:bodyPr/>
          <a:lstStyle/>
          <a:p>
            <a:r>
              <a:rPr lang="en-US" i="1" dirty="0"/>
              <a:t>Union example</a:t>
            </a:r>
            <a:endParaRPr lang="en-US" dirty="0"/>
          </a:p>
        </p:txBody>
      </p:sp>
      <p:pic>
        <p:nvPicPr>
          <p:cNvPr id="6" name="Picture 5"/>
          <p:cNvPicPr>
            <a:picLocks noChangeAspect="1"/>
          </p:cNvPicPr>
          <p:nvPr/>
        </p:nvPicPr>
        <p:blipFill rotWithShape="1">
          <a:blip r:embed="rId2"/>
          <a:srcRect l="35336" t="25629" r="16202" b="18959"/>
          <a:stretch/>
        </p:blipFill>
        <p:spPr>
          <a:xfrm>
            <a:off x="1389185" y="1293170"/>
            <a:ext cx="8566638" cy="5235816"/>
          </a:xfrm>
          <a:prstGeom prst="rect">
            <a:avLst/>
          </a:prstGeom>
        </p:spPr>
      </p:pic>
    </p:spTree>
    <p:extLst>
      <p:ext uri="{BB962C8B-B14F-4D97-AF65-F5344CB8AC3E}">
        <p14:creationId xmlns:p14="http://schemas.microsoft.com/office/powerpoint/2010/main" val="3743878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Intersection operator</a:t>
            </a:r>
            <a:endParaRPr lang="en-US" dirty="0"/>
          </a:p>
        </p:txBody>
      </p:sp>
      <p:sp>
        <p:nvSpPr>
          <p:cNvPr id="3" name="Content Placeholder 2"/>
          <p:cNvSpPr>
            <a:spLocks noGrp="1"/>
          </p:cNvSpPr>
          <p:nvPr>
            <p:ph idx="1"/>
          </p:nvPr>
        </p:nvSpPr>
        <p:spPr/>
        <p:txBody>
          <a:bodyPr/>
          <a:lstStyle/>
          <a:p>
            <a:r>
              <a:rPr lang="en-US" dirty="0"/>
              <a:t> </a:t>
            </a:r>
            <a:r>
              <a:rPr lang="en-US" b="1" dirty="0"/>
              <a:t>Operation: </a:t>
            </a:r>
            <a:r>
              <a:rPr lang="en-US" dirty="0"/>
              <a:t>Selects tuples those are common in both relations.</a:t>
            </a:r>
          </a:p>
          <a:p>
            <a:r>
              <a:rPr lang="en-US" b="1" dirty="0"/>
              <a:t> Symbol : ∩ </a:t>
            </a:r>
            <a:r>
              <a:rPr lang="en-US" dirty="0"/>
              <a:t>(Intersection)</a:t>
            </a:r>
          </a:p>
          <a:p>
            <a:r>
              <a:rPr lang="en-US" dirty="0"/>
              <a:t> </a:t>
            </a:r>
            <a:r>
              <a:rPr lang="en-US" b="1" dirty="0"/>
              <a:t>Notation : </a:t>
            </a:r>
            <a:r>
              <a:rPr lang="en-US" dirty="0"/>
              <a:t>Relation1 ∩ Relation2</a:t>
            </a:r>
          </a:p>
        </p:txBody>
      </p:sp>
      <p:pic>
        <p:nvPicPr>
          <p:cNvPr id="5" name="Picture 4"/>
          <p:cNvPicPr>
            <a:picLocks noChangeAspect="1"/>
          </p:cNvPicPr>
          <p:nvPr/>
        </p:nvPicPr>
        <p:blipFill rotWithShape="1">
          <a:blip r:embed="rId2"/>
          <a:srcRect l="34759" t="43586" r="17212" b="27168"/>
          <a:stretch/>
        </p:blipFill>
        <p:spPr>
          <a:xfrm>
            <a:off x="1345225" y="3349382"/>
            <a:ext cx="8783513" cy="3006968"/>
          </a:xfrm>
          <a:prstGeom prst="rect">
            <a:avLst/>
          </a:prstGeom>
        </p:spPr>
      </p:pic>
    </p:spTree>
    <p:extLst>
      <p:ext uri="{BB962C8B-B14F-4D97-AF65-F5344CB8AC3E}">
        <p14:creationId xmlns:p14="http://schemas.microsoft.com/office/powerpoint/2010/main" val="3395077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 Example</a:t>
            </a:r>
          </a:p>
        </p:txBody>
      </p:sp>
      <p:pic>
        <p:nvPicPr>
          <p:cNvPr id="5" name="Content Placeholder 4"/>
          <p:cNvPicPr>
            <a:picLocks noGrp="1" noChangeAspect="1"/>
          </p:cNvPicPr>
          <p:nvPr>
            <p:ph idx="1"/>
          </p:nvPr>
        </p:nvPicPr>
        <p:blipFill rotWithShape="1">
          <a:blip r:embed="rId2"/>
          <a:srcRect l="33717" t="26164" r="16752" b="27995"/>
          <a:stretch/>
        </p:blipFill>
        <p:spPr>
          <a:xfrm>
            <a:off x="1178169" y="1582614"/>
            <a:ext cx="9935308" cy="4773735"/>
          </a:xfrm>
          <a:prstGeom prst="rect">
            <a:avLst/>
          </a:prstGeom>
        </p:spPr>
      </p:pic>
    </p:spTree>
    <p:extLst>
      <p:ext uri="{BB962C8B-B14F-4D97-AF65-F5344CB8AC3E}">
        <p14:creationId xmlns:p14="http://schemas.microsoft.com/office/powerpoint/2010/main" val="3504148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Set-Difference (Minus ) Operation</a:t>
            </a:r>
            <a:endParaRPr lang="en-US" dirty="0"/>
          </a:p>
        </p:txBody>
      </p:sp>
      <p:sp>
        <p:nvSpPr>
          <p:cNvPr id="3" name="Content Placeholder 2"/>
          <p:cNvSpPr>
            <a:spLocks noGrp="1"/>
          </p:cNvSpPr>
          <p:nvPr>
            <p:ph idx="1"/>
          </p:nvPr>
        </p:nvSpPr>
        <p:spPr/>
        <p:txBody>
          <a:bodyPr/>
          <a:lstStyle/>
          <a:p>
            <a:r>
              <a:rPr lang="en-US" b="1" dirty="0"/>
              <a:t>Operation: </a:t>
            </a:r>
            <a:r>
              <a:rPr lang="en-US" dirty="0"/>
              <a:t>Selects tuples those are in first (left) relation but not in second (right) relation.</a:t>
            </a:r>
          </a:p>
          <a:p>
            <a:r>
              <a:rPr lang="en-US" b="1" dirty="0"/>
              <a:t>Symbol : — </a:t>
            </a:r>
            <a:r>
              <a:rPr lang="en-US" dirty="0"/>
              <a:t>(Minus)</a:t>
            </a:r>
          </a:p>
          <a:p>
            <a:r>
              <a:rPr lang="en-US" b="1" dirty="0"/>
              <a:t>Notation : </a:t>
            </a:r>
            <a:r>
              <a:rPr lang="en-US" dirty="0"/>
              <a:t>Relation1 </a:t>
            </a:r>
            <a:r>
              <a:rPr lang="en-US" b="1" dirty="0"/>
              <a:t>— </a:t>
            </a:r>
            <a:r>
              <a:rPr lang="en-US" dirty="0"/>
              <a:t>Relation2</a:t>
            </a:r>
          </a:p>
        </p:txBody>
      </p:sp>
      <p:pic>
        <p:nvPicPr>
          <p:cNvPr id="5" name="Picture 4"/>
          <p:cNvPicPr>
            <a:picLocks noChangeAspect="1"/>
          </p:cNvPicPr>
          <p:nvPr/>
        </p:nvPicPr>
        <p:blipFill rotWithShape="1">
          <a:blip r:embed="rId2"/>
          <a:srcRect l="32885" t="47350" r="16202" b="33036"/>
          <a:stretch/>
        </p:blipFill>
        <p:spPr>
          <a:xfrm>
            <a:off x="838200" y="3812626"/>
            <a:ext cx="10120838" cy="2192031"/>
          </a:xfrm>
          <a:prstGeom prst="rect">
            <a:avLst/>
          </a:prstGeom>
        </p:spPr>
      </p:pic>
    </p:spTree>
    <p:extLst>
      <p:ext uri="{BB962C8B-B14F-4D97-AF65-F5344CB8AC3E}">
        <p14:creationId xmlns:p14="http://schemas.microsoft.com/office/powerpoint/2010/main" val="2135470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The Set-Difference (Minus ) Operation </a:t>
            </a:r>
            <a:r>
              <a:rPr lang="en-US" dirty="0"/>
              <a:t>Example</a:t>
            </a:r>
          </a:p>
        </p:txBody>
      </p:sp>
      <p:pic>
        <p:nvPicPr>
          <p:cNvPr id="5" name="Content Placeholder 4"/>
          <p:cNvPicPr>
            <a:picLocks noGrp="1" noChangeAspect="1"/>
          </p:cNvPicPr>
          <p:nvPr>
            <p:ph idx="1"/>
          </p:nvPr>
        </p:nvPicPr>
        <p:blipFill rotWithShape="1">
          <a:blip r:embed="rId2"/>
          <a:srcRect l="33490" t="26730" r="16297" b="23144"/>
          <a:stretch/>
        </p:blipFill>
        <p:spPr>
          <a:xfrm>
            <a:off x="838200" y="1458282"/>
            <a:ext cx="9818077" cy="4906284"/>
          </a:xfrm>
          <a:prstGeom prst="rect">
            <a:avLst/>
          </a:prstGeom>
        </p:spPr>
      </p:pic>
    </p:spTree>
    <p:extLst>
      <p:ext uri="{BB962C8B-B14F-4D97-AF65-F5344CB8AC3E}">
        <p14:creationId xmlns:p14="http://schemas.microsoft.com/office/powerpoint/2010/main" val="49883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to perform Set operators</a:t>
            </a:r>
          </a:p>
        </p:txBody>
      </p:sp>
      <p:pic>
        <p:nvPicPr>
          <p:cNvPr id="5" name="Content Placeholder 4"/>
          <p:cNvPicPr>
            <a:picLocks noGrp="1" noChangeAspect="1"/>
          </p:cNvPicPr>
          <p:nvPr>
            <p:ph idx="1"/>
          </p:nvPr>
        </p:nvPicPr>
        <p:blipFill rotWithShape="1">
          <a:blip r:embed="rId2"/>
          <a:srcRect l="33262" t="26745" r="15616" b="21123"/>
          <a:stretch/>
        </p:blipFill>
        <p:spPr>
          <a:xfrm>
            <a:off x="1512277" y="1690688"/>
            <a:ext cx="8194430" cy="4698140"/>
          </a:xfrm>
          <a:prstGeom prst="rect">
            <a:avLst/>
          </a:prstGeom>
        </p:spPr>
      </p:pic>
    </p:spTree>
    <p:extLst>
      <p:ext uri="{BB962C8B-B14F-4D97-AF65-F5344CB8AC3E}">
        <p14:creationId xmlns:p14="http://schemas.microsoft.com/office/powerpoint/2010/main" val="1305311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dirty="0"/>
              <a:t>A </a:t>
            </a:r>
            <a:r>
              <a:rPr lang="en-US" b="1" dirty="0"/>
              <a:t>query language </a:t>
            </a:r>
            <a:r>
              <a:rPr lang="en-US" dirty="0"/>
              <a:t>is a language in which a user requests information from the database</a:t>
            </a:r>
          </a:p>
          <a:p>
            <a:r>
              <a:rPr lang="en-US" dirty="0"/>
              <a:t>Query languages can be categorized as either procedural or nonprocedural.</a:t>
            </a:r>
          </a:p>
          <a:p>
            <a:r>
              <a:rPr lang="en-US" dirty="0"/>
              <a:t>In a </a:t>
            </a:r>
            <a:r>
              <a:rPr lang="en-US" b="1" dirty="0"/>
              <a:t>procedural language</a:t>
            </a:r>
            <a:r>
              <a:rPr lang="en-US" dirty="0"/>
              <a:t>, the user instructs the system to perform a sequence of operations on the database to compute the desired result.</a:t>
            </a:r>
          </a:p>
          <a:p>
            <a:r>
              <a:rPr lang="en-US" dirty="0"/>
              <a:t>In a </a:t>
            </a:r>
            <a:r>
              <a:rPr lang="en-US" b="1" dirty="0"/>
              <a:t>nonprocedural language</a:t>
            </a:r>
            <a:r>
              <a:rPr lang="en-US" dirty="0"/>
              <a:t>, the user describes the desired information without giving a specific procedure for obtaining that information.</a:t>
            </a:r>
          </a:p>
        </p:txBody>
      </p:sp>
    </p:spTree>
    <p:extLst>
      <p:ext uri="{BB962C8B-B14F-4D97-AF65-F5344CB8AC3E}">
        <p14:creationId xmlns:p14="http://schemas.microsoft.com/office/powerpoint/2010/main" val="1066247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to perform Set operators</a:t>
            </a:r>
          </a:p>
        </p:txBody>
      </p:sp>
      <p:pic>
        <p:nvPicPr>
          <p:cNvPr id="6" name="Content Placeholder 5"/>
          <p:cNvPicPr>
            <a:picLocks noGrp="1" noChangeAspect="1"/>
          </p:cNvPicPr>
          <p:nvPr>
            <p:ph idx="1"/>
          </p:nvPr>
        </p:nvPicPr>
        <p:blipFill rotWithShape="1">
          <a:blip r:embed="rId2"/>
          <a:srcRect l="33035" t="26648" r="16525" b="19507"/>
          <a:stretch/>
        </p:blipFill>
        <p:spPr>
          <a:xfrm>
            <a:off x="1565031" y="1659219"/>
            <a:ext cx="8434753" cy="5062256"/>
          </a:xfrm>
          <a:prstGeom prst="rect">
            <a:avLst/>
          </a:prstGeom>
        </p:spPr>
      </p:pic>
    </p:spTree>
    <p:extLst>
      <p:ext uri="{BB962C8B-B14F-4D97-AF65-F5344CB8AC3E}">
        <p14:creationId xmlns:p14="http://schemas.microsoft.com/office/powerpoint/2010/main" val="1635938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pic>
        <p:nvPicPr>
          <p:cNvPr id="5" name="Content Placeholder 4"/>
          <p:cNvPicPr>
            <a:picLocks noGrp="1" noChangeAspect="1"/>
          </p:cNvPicPr>
          <p:nvPr>
            <p:ph idx="1"/>
          </p:nvPr>
        </p:nvPicPr>
        <p:blipFill rotWithShape="1">
          <a:blip r:embed="rId2"/>
          <a:srcRect l="35535" t="25830" r="17434" b="43052"/>
          <a:stretch/>
        </p:blipFill>
        <p:spPr>
          <a:xfrm>
            <a:off x="494155" y="1690688"/>
            <a:ext cx="11203689" cy="4167554"/>
          </a:xfrm>
          <a:prstGeom prst="rect">
            <a:avLst/>
          </a:prstGeom>
        </p:spPr>
      </p:pic>
    </p:spTree>
    <p:extLst>
      <p:ext uri="{BB962C8B-B14F-4D97-AF65-F5344CB8AC3E}">
        <p14:creationId xmlns:p14="http://schemas.microsoft.com/office/powerpoint/2010/main" val="2856862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430" y="0"/>
            <a:ext cx="10515600" cy="1325563"/>
          </a:xfrm>
        </p:spPr>
        <p:txBody>
          <a:bodyPr>
            <a:normAutofit/>
          </a:bodyPr>
          <a:lstStyle/>
          <a:p>
            <a:r>
              <a:rPr lang="en-US" sz="4000" b="1" dirty="0"/>
              <a:t>The Cartesian-Product (Cross produc</a:t>
            </a:r>
            <a:r>
              <a:rPr lang="en-US" sz="4000" dirty="0"/>
              <a:t>t</a:t>
            </a:r>
            <a:r>
              <a:rPr lang="en-US" sz="4000" b="1" dirty="0"/>
              <a:t>) Operation</a:t>
            </a:r>
            <a:endParaRPr lang="en-US" sz="4000" dirty="0"/>
          </a:p>
        </p:txBody>
      </p:sp>
      <p:sp>
        <p:nvSpPr>
          <p:cNvPr id="3" name="Content Placeholder 2"/>
          <p:cNvSpPr>
            <a:spLocks noGrp="1"/>
          </p:cNvSpPr>
          <p:nvPr>
            <p:ph idx="1"/>
          </p:nvPr>
        </p:nvSpPr>
        <p:spPr>
          <a:xfrm>
            <a:off x="574430" y="1325562"/>
            <a:ext cx="10515600" cy="5233499"/>
          </a:xfrm>
        </p:spPr>
        <p:txBody>
          <a:bodyPr>
            <a:noAutofit/>
          </a:bodyPr>
          <a:lstStyle/>
          <a:p>
            <a:r>
              <a:rPr lang="en-US" sz="2400" b="1" dirty="0">
                <a:latin typeface="Times New Roman" panose="02020603050405020304" pitchFamily="18" charset="0"/>
                <a:cs typeface="Times New Roman" panose="02020603050405020304" pitchFamily="18" charset="0"/>
              </a:rPr>
              <a:t>Operation: </a:t>
            </a:r>
            <a:r>
              <a:rPr lang="en-US" sz="2400" dirty="0">
                <a:latin typeface="Times New Roman" panose="02020603050405020304" pitchFamily="18" charset="0"/>
                <a:cs typeface="Times New Roman" panose="02020603050405020304" pitchFamily="18" charset="0"/>
              </a:rPr>
              <a:t>Combines information of two relations. It will multiply each tuples of first relation to each tuples of second relation.</a:t>
            </a:r>
          </a:p>
          <a:p>
            <a:r>
              <a:rPr lang="en-US" sz="2400" b="1" dirty="0">
                <a:latin typeface="Times New Roman" panose="02020603050405020304" pitchFamily="18" charset="0"/>
                <a:cs typeface="Times New Roman" panose="02020603050405020304" pitchFamily="18" charset="0"/>
              </a:rPr>
              <a:t>Symbol: </a:t>
            </a:r>
            <a:r>
              <a:rPr lang="en-US" sz="2400" dirty="0">
                <a:latin typeface="Times New Roman" panose="02020603050405020304" pitchFamily="18" charset="0"/>
                <a:cs typeface="Times New Roman" panose="02020603050405020304" pitchFamily="18" charset="0"/>
              </a:rPr>
              <a:t>X (Cross)</a:t>
            </a:r>
          </a:p>
          <a:p>
            <a:r>
              <a:rPr lang="en-US" sz="2400" b="1" dirty="0">
                <a:latin typeface="Times New Roman" panose="02020603050405020304" pitchFamily="18" charset="0"/>
                <a:cs typeface="Times New Roman" panose="02020603050405020304" pitchFamily="18" charset="0"/>
              </a:rPr>
              <a:t>Notation: </a:t>
            </a:r>
            <a:r>
              <a:rPr lang="en-US" sz="2400" dirty="0">
                <a:latin typeface="Times New Roman" panose="02020603050405020304" pitchFamily="18" charset="0"/>
                <a:cs typeface="Times New Roman" panose="02020603050405020304" pitchFamily="18" charset="0"/>
              </a:rPr>
              <a:t>Relation1 X Relation2</a:t>
            </a:r>
          </a:p>
          <a:p>
            <a:r>
              <a:rPr lang="en-US" sz="2400" b="1" dirty="0">
                <a:latin typeface="Times New Roman" panose="02020603050405020304" pitchFamily="18" charset="0"/>
                <a:cs typeface="Times New Roman" panose="02020603050405020304" pitchFamily="18" charset="0"/>
              </a:rPr>
              <a:t>Resultant Relation :</a:t>
            </a:r>
          </a:p>
          <a:p>
            <a:r>
              <a:rPr lang="en-US" sz="2400" dirty="0">
                <a:latin typeface="Times New Roman" panose="02020603050405020304" pitchFamily="18" charset="0"/>
                <a:cs typeface="Times New Roman" panose="02020603050405020304" pitchFamily="18" charset="0"/>
              </a:rPr>
              <a:t>If both relations have some attribute having same name, it can be distinguished by combing relation- name. attribute-name.</a:t>
            </a:r>
          </a:p>
        </p:txBody>
      </p:sp>
      <p:pic>
        <p:nvPicPr>
          <p:cNvPr id="5" name="Picture 4"/>
          <p:cNvPicPr>
            <a:picLocks noChangeAspect="1"/>
          </p:cNvPicPr>
          <p:nvPr/>
        </p:nvPicPr>
        <p:blipFill rotWithShape="1">
          <a:blip r:embed="rId2"/>
          <a:srcRect l="35482" t="43586" r="16345" b="43844"/>
          <a:stretch/>
        </p:blipFill>
        <p:spPr>
          <a:xfrm>
            <a:off x="884976" y="4645026"/>
            <a:ext cx="9349271" cy="1371599"/>
          </a:xfrm>
          <a:prstGeom prst="rect">
            <a:avLst/>
          </a:prstGeom>
        </p:spPr>
      </p:pic>
    </p:spTree>
    <p:extLst>
      <p:ext uri="{BB962C8B-B14F-4D97-AF65-F5344CB8AC3E}">
        <p14:creationId xmlns:p14="http://schemas.microsoft.com/office/powerpoint/2010/main" val="555132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rotWithShape="1">
          <a:blip r:embed="rId2"/>
          <a:srcRect l="43229" t="26745" r="22204" b="43350"/>
          <a:stretch/>
        </p:blipFill>
        <p:spPr>
          <a:xfrm>
            <a:off x="3474720" y="228600"/>
            <a:ext cx="8588326" cy="4177296"/>
          </a:xfrm>
          <a:prstGeom prst="rect">
            <a:avLst/>
          </a:prstGeom>
        </p:spPr>
      </p:pic>
      <p:pic>
        <p:nvPicPr>
          <p:cNvPr id="6" name="Picture 5"/>
          <p:cNvPicPr>
            <a:picLocks noChangeAspect="1"/>
          </p:cNvPicPr>
          <p:nvPr/>
        </p:nvPicPr>
        <p:blipFill rotWithShape="1">
          <a:blip r:embed="rId2"/>
          <a:srcRect l="35913" t="68471" r="18798" b="20242"/>
          <a:stretch/>
        </p:blipFill>
        <p:spPr>
          <a:xfrm>
            <a:off x="3210786" y="4774453"/>
            <a:ext cx="8658830" cy="1213339"/>
          </a:xfrm>
          <a:prstGeom prst="rect">
            <a:avLst/>
          </a:prstGeom>
        </p:spPr>
      </p:pic>
    </p:spTree>
    <p:extLst>
      <p:ext uri="{BB962C8B-B14F-4D97-AF65-F5344CB8AC3E}">
        <p14:creationId xmlns:p14="http://schemas.microsoft.com/office/powerpoint/2010/main" val="2753893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operations : </a:t>
            </a:r>
            <a:r>
              <a:rPr lang="en-US" i="1" dirty="0"/>
              <a:t>Natural Join Operation (</a:t>
            </a:r>
            <a:r>
              <a:rPr lang="en-US" dirty="0"/>
              <a:t>⋈</a:t>
            </a:r>
            <a:r>
              <a:rPr lang="en-US" i="1" dirty="0"/>
              <a:t>)</a:t>
            </a:r>
            <a:endParaRPr lang="en-US" dirty="0"/>
          </a:p>
        </p:txBody>
      </p:sp>
      <p:sp>
        <p:nvSpPr>
          <p:cNvPr id="3" name="Content Placeholder 2"/>
          <p:cNvSpPr>
            <a:spLocks noGrp="1"/>
          </p:cNvSpPr>
          <p:nvPr>
            <p:ph idx="1"/>
          </p:nvPr>
        </p:nvSpPr>
        <p:spPr/>
        <p:txBody>
          <a:bodyPr>
            <a:normAutofit/>
          </a:bodyPr>
          <a:lstStyle/>
          <a:p>
            <a:r>
              <a:rPr lang="en-US" b="1" dirty="0"/>
              <a:t>Operation: </a:t>
            </a:r>
            <a:r>
              <a:rPr lang="en-US" dirty="0"/>
              <a:t>Natural join will retrieve information from multiple relations. It works in three steps.</a:t>
            </a:r>
          </a:p>
          <a:p>
            <a:r>
              <a:rPr lang="en-US" dirty="0"/>
              <a:t>1. It performs Cartesian product</a:t>
            </a:r>
          </a:p>
          <a:p>
            <a:r>
              <a:rPr lang="en-US" dirty="0"/>
              <a:t>2. Then it finds consistent tuples and inconsistent tuples are deleted</a:t>
            </a:r>
          </a:p>
          <a:p>
            <a:r>
              <a:rPr lang="en-US" dirty="0"/>
              <a:t>3. Then it deletes duplicate attributes</a:t>
            </a:r>
          </a:p>
          <a:p>
            <a:r>
              <a:rPr lang="en-US" dirty="0"/>
              <a:t> </a:t>
            </a:r>
            <a:r>
              <a:rPr lang="en-US" b="1" dirty="0"/>
              <a:t>Notation: </a:t>
            </a:r>
            <a:r>
              <a:rPr lang="en-US" dirty="0"/>
              <a:t>Relation1 ⋈ Relation2</a:t>
            </a:r>
          </a:p>
          <a:p>
            <a:r>
              <a:rPr lang="en-US" dirty="0"/>
              <a:t>To perform a natural join there must be </a:t>
            </a:r>
            <a:r>
              <a:rPr lang="en-US" b="1" dirty="0"/>
              <a:t>one common attribute (column) </a:t>
            </a:r>
            <a:r>
              <a:rPr lang="en-US" dirty="0"/>
              <a:t>between two relations.</a:t>
            </a:r>
          </a:p>
        </p:txBody>
      </p:sp>
    </p:spTree>
    <p:extLst>
      <p:ext uri="{BB962C8B-B14F-4D97-AF65-F5344CB8AC3E}">
        <p14:creationId xmlns:p14="http://schemas.microsoft.com/office/powerpoint/2010/main" val="1218124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993"/>
            <a:ext cx="2063262" cy="918552"/>
          </a:xfrm>
        </p:spPr>
        <p:txBody>
          <a:bodyPr>
            <a:normAutofit fontScale="90000"/>
          </a:bodyPr>
          <a:lstStyle/>
          <a:p>
            <a:r>
              <a:rPr lang="en-US" dirty="0"/>
              <a:t>Example </a:t>
            </a:r>
          </a:p>
        </p:txBody>
      </p:sp>
      <p:pic>
        <p:nvPicPr>
          <p:cNvPr id="5" name="Content Placeholder 4"/>
          <p:cNvPicPr>
            <a:picLocks noGrp="1" noChangeAspect="1"/>
          </p:cNvPicPr>
          <p:nvPr>
            <p:ph idx="1"/>
          </p:nvPr>
        </p:nvPicPr>
        <p:blipFill rotWithShape="1">
          <a:blip r:embed="rId2"/>
          <a:srcRect l="33717" t="24667" r="16690" b="21102"/>
          <a:stretch/>
        </p:blipFill>
        <p:spPr>
          <a:xfrm>
            <a:off x="2549770" y="545123"/>
            <a:ext cx="9267092" cy="5697416"/>
          </a:xfrm>
          <a:prstGeom prst="rect">
            <a:avLst/>
          </a:prstGeom>
        </p:spPr>
      </p:pic>
    </p:spTree>
    <p:extLst>
      <p:ext uri="{BB962C8B-B14F-4D97-AF65-F5344CB8AC3E}">
        <p14:creationId xmlns:p14="http://schemas.microsoft.com/office/powerpoint/2010/main" val="1779927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23" y="0"/>
            <a:ext cx="3012831" cy="707537"/>
          </a:xfrm>
        </p:spPr>
        <p:txBody>
          <a:bodyPr/>
          <a:lstStyle/>
          <a:p>
            <a:r>
              <a:rPr lang="en-US" dirty="0"/>
              <a:t>Example</a:t>
            </a:r>
          </a:p>
        </p:txBody>
      </p:sp>
      <p:pic>
        <p:nvPicPr>
          <p:cNvPr id="5" name="Content Placeholder 4"/>
          <p:cNvPicPr>
            <a:picLocks noGrp="1" noChangeAspect="1"/>
          </p:cNvPicPr>
          <p:nvPr>
            <p:ph idx="1"/>
          </p:nvPr>
        </p:nvPicPr>
        <p:blipFill rotWithShape="1">
          <a:blip r:embed="rId2"/>
          <a:srcRect l="33262" t="17854" r="15843" b="41330"/>
          <a:stretch/>
        </p:blipFill>
        <p:spPr>
          <a:xfrm>
            <a:off x="375138" y="899380"/>
            <a:ext cx="9437891" cy="4255477"/>
          </a:xfrm>
          <a:prstGeom prst="rect">
            <a:avLst/>
          </a:prstGeom>
        </p:spPr>
      </p:pic>
      <p:pic>
        <p:nvPicPr>
          <p:cNvPr id="6" name="Picture 5"/>
          <p:cNvPicPr>
            <a:picLocks noChangeAspect="1"/>
          </p:cNvPicPr>
          <p:nvPr/>
        </p:nvPicPr>
        <p:blipFill rotWithShape="1">
          <a:blip r:embed="rId2"/>
          <a:srcRect l="33173" t="56157" r="17068" b="33838"/>
          <a:stretch/>
        </p:blipFill>
        <p:spPr>
          <a:xfrm>
            <a:off x="635224" y="5236858"/>
            <a:ext cx="9177805" cy="1037491"/>
          </a:xfrm>
          <a:prstGeom prst="rect">
            <a:avLst/>
          </a:prstGeom>
        </p:spPr>
      </p:pic>
    </p:spTree>
    <p:extLst>
      <p:ext uri="{BB962C8B-B14F-4D97-AF65-F5344CB8AC3E}">
        <p14:creationId xmlns:p14="http://schemas.microsoft.com/office/powerpoint/2010/main" val="308297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23" y="0"/>
            <a:ext cx="3012831" cy="707537"/>
          </a:xfrm>
        </p:spPr>
        <p:txBody>
          <a:bodyPr/>
          <a:lstStyle/>
          <a:p>
            <a:r>
              <a:rPr lang="en-US" dirty="0"/>
              <a:t>Example</a:t>
            </a:r>
          </a:p>
        </p:txBody>
      </p:sp>
      <p:pic>
        <p:nvPicPr>
          <p:cNvPr id="7" name="Picture 6"/>
          <p:cNvPicPr>
            <a:picLocks noChangeAspect="1"/>
          </p:cNvPicPr>
          <p:nvPr/>
        </p:nvPicPr>
        <p:blipFill rotWithShape="1">
          <a:blip r:embed="rId2"/>
          <a:srcRect l="32885" t="17933" r="15769" b="42304"/>
          <a:stretch/>
        </p:blipFill>
        <p:spPr>
          <a:xfrm>
            <a:off x="475599" y="1089403"/>
            <a:ext cx="9337430" cy="4065454"/>
          </a:xfrm>
          <a:prstGeom prst="rect">
            <a:avLst/>
          </a:prstGeom>
        </p:spPr>
      </p:pic>
      <p:pic>
        <p:nvPicPr>
          <p:cNvPr id="8" name="Picture 7"/>
          <p:cNvPicPr>
            <a:picLocks noChangeAspect="1"/>
          </p:cNvPicPr>
          <p:nvPr/>
        </p:nvPicPr>
        <p:blipFill rotWithShape="1">
          <a:blip r:embed="rId2"/>
          <a:srcRect l="35336" t="56413" r="17645" b="33325"/>
          <a:stretch/>
        </p:blipFill>
        <p:spPr>
          <a:xfrm>
            <a:off x="820615" y="5280567"/>
            <a:ext cx="8992414" cy="1103364"/>
          </a:xfrm>
          <a:prstGeom prst="rect">
            <a:avLst/>
          </a:prstGeom>
        </p:spPr>
      </p:pic>
    </p:spTree>
    <p:extLst>
      <p:ext uri="{BB962C8B-B14F-4D97-AF65-F5344CB8AC3E}">
        <p14:creationId xmlns:p14="http://schemas.microsoft.com/office/powerpoint/2010/main" val="167576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Outer Join Operation</a:t>
            </a:r>
            <a:endParaRPr lang="en-US" dirty="0"/>
          </a:p>
        </p:txBody>
      </p:sp>
      <p:sp>
        <p:nvSpPr>
          <p:cNvPr id="3" name="Content Placeholder 2"/>
          <p:cNvSpPr>
            <a:spLocks noGrp="1"/>
          </p:cNvSpPr>
          <p:nvPr>
            <p:ph idx="1"/>
          </p:nvPr>
        </p:nvSpPr>
        <p:spPr/>
        <p:txBody>
          <a:bodyPr/>
          <a:lstStyle/>
          <a:p>
            <a:r>
              <a:rPr lang="en-US" dirty="0"/>
              <a:t>In natural join some records are missing if we want that missing records than we have to use outer join.</a:t>
            </a:r>
          </a:p>
          <a:p>
            <a:r>
              <a:rPr lang="en-US" dirty="0"/>
              <a:t>The outer join operation can be divided into three different forms:</a:t>
            </a:r>
          </a:p>
          <a:p>
            <a:pPr marL="0" indent="0">
              <a:buNone/>
            </a:pPr>
            <a:r>
              <a:rPr lang="en-US" dirty="0"/>
              <a:t>1. Left outer join (       )</a:t>
            </a:r>
          </a:p>
          <a:p>
            <a:pPr marL="0" indent="0">
              <a:buNone/>
            </a:pPr>
            <a:r>
              <a:rPr lang="en-US" dirty="0"/>
              <a:t>2. Right outer join (       )</a:t>
            </a:r>
          </a:p>
          <a:p>
            <a:pPr marL="0" indent="0">
              <a:buNone/>
            </a:pPr>
            <a:r>
              <a:rPr lang="en-US" dirty="0"/>
              <a:t>3. Full outer join (      )</a:t>
            </a:r>
          </a:p>
        </p:txBody>
      </p:sp>
      <p:pic>
        <p:nvPicPr>
          <p:cNvPr id="7" name="Picture 6"/>
          <p:cNvPicPr>
            <a:picLocks noChangeAspect="1"/>
          </p:cNvPicPr>
          <p:nvPr/>
        </p:nvPicPr>
        <p:blipFill rotWithShape="1">
          <a:blip r:embed="rId2"/>
          <a:srcRect l="31905" t="37869" r="65758" b="60052"/>
          <a:stretch/>
        </p:blipFill>
        <p:spPr>
          <a:xfrm>
            <a:off x="3544902" y="3374669"/>
            <a:ext cx="503625" cy="251812"/>
          </a:xfrm>
          <a:prstGeom prst="rect">
            <a:avLst/>
          </a:prstGeom>
        </p:spPr>
      </p:pic>
      <p:pic>
        <p:nvPicPr>
          <p:cNvPr id="8" name="Picture 7"/>
          <p:cNvPicPr>
            <a:picLocks noChangeAspect="1"/>
          </p:cNvPicPr>
          <p:nvPr/>
        </p:nvPicPr>
        <p:blipFill rotWithShape="1">
          <a:blip r:embed="rId2"/>
          <a:srcRect l="32678" t="40715" r="64910" b="56671"/>
          <a:stretch/>
        </p:blipFill>
        <p:spPr>
          <a:xfrm>
            <a:off x="3753896" y="3844087"/>
            <a:ext cx="515960" cy="314413"/>
          </a:xfrm>
          <a:prstGeom prst="rect">
            <a:avLst/>
          </a:prstGeom>
        </p:spPr>
      </p:pic>
      <p:pic>
        <p:nvPicPr>
          <p:cNvPr id="9" name="Picture 8"/>
          <p:cNvPicPr>
            <a:picLocks noChangeAspect="1"/>
          </p:cNvPicPr>
          <p:nvPr/>
        </p:nvPicPr>
        <p:blipFill rotWithShape="1">
          <a:blip r:embed="rId2"/>
          <a:srcRect l="31880" t="44127" r="65557" b="53058"/>
          <a:stretch/>
        </p:blipFill>
        <p:spPr>
          <a:xfrm>
            <a:off x="3553574" y="4444727"/>
            <a:ext cx="377199" cy="232976"/>
          </a:xfrm>
          <a:prstGeom prst="rect">
            <a:avLst/>
          </a:prstGeom>
        </p:spPr>
      </p:pic>
    </p:spTree>
    <p:extLst>
      <p:ext uri="{BB962C8B-B14F-4D97-AF65-F5344CB8AC3E}">
        <p14:creationId xmlns:p14="http://schemas.microsoft.com/office/powerpoint/2010/main" val="1565412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Left outer join (    )</a:t>
            </a:r>
            <a:endParaRPr lang="en-US" dirty="0"/>
          </a:p>
        </p:txBody>
      </p:sp>
      <p:sp>
        <p:nvSpPr>
          <p:cNvPr id="3" name="Content Placeholder 2"/>
          <p:cNvSpPr>
            <a:spLocks noGrp="1"/>
          </p:cNvSpPr>
          <p:nvPr>
            <p:ph idx="1"/>
          </p:nvPr>
        </p:nvSpPr>
        <p:spPr/>
        <p:txBody>
          <a:bodyPr/>
          <a:lstStyle/>
          <a:p>
            <a:r>
              <a:rPr lang="en-US" dirty="0"/>
              <a:t>The left outer join returns all the tuples of the left relation even through there is no matching tuple in the right relation.</a:t>
            </a:r>
          </a:p>
          <a:p>
            <a:r>
              <a:rPr lang="en-US" dirty="0"/>
              <a:t>For such kind of tuples having no matching, the attributes of right relation will be padded with null in resultant relation.</a:t>
            </a:r>
          </a:p>
        </p:txBody>
      </p:sp>
      <p:pic>
        <p:nvPicPr>
          <p:cNvPr id="5" name="Picture 4"/>
          <p:cNvPicPr>
            <a:picLocks noChangeAspect="1"/>
          </p:cNvPicPr>
          <p:nvPr/>
        </p:nvPicPr>
        <p:blipFill rotWithShape="1">
          <a:blip r:embed="rId2"/>
          <a:srcRect l="31905" t="37869" r="65758" b="60052"/>
          <a:stretch/>
        </p:blipFill>
        <p:spPr>
          <a:xfrm>
            <a:off x="4336211" y="902000"/>
            <a:ext cx="503625" cy="251812"/>
          </a:xfrm>
          <a:prstGeom prst="rect">
            <a:avLst/>
          </a:prstGeom>
        </p:spPr>
      </p:pic>
      <p:pic>
        <p:nvPicPr>
          <p:cNvPr id="6" name="Picture 5"/>
          <p:cNvPicPr>
            <a:picLocks noChangeAspect="1"/>
          </p:cNvPicPr>
          <p:nvPr/>
        </p:nvPicPr>
        <p:blipFill rotWithShape="1">
          <a:blip r:embed="rId3"/>
          <a:srcRect l="44135" t="44613" r="20096" b="37173"/>
          <a:stretch/>
        </p:blipFill>
        <p:spPr>
          <a:xfrm>
            <a:off x="838200" y="4001294"/>
            <a:ext cx="6449340" cy="1846384"/>
          </a:xfrm>
          <a:prstGeom prst="rect">
            <a:avLst/>
          </a:prstGeom>
        </p:spPr>
      </p:pic>
      <p:pic>
        <p:nvPicPr>
          <p:cNvPr id="7" name="Picture 6"/>
          <p:cNvPicPr>
            <a:picLocks noChangeAspect="1"/>
          </p:cNvPicPr>
          <p:nvPr/>
        </p:nvPicPr>
        <p:blipFill rotWithShape="1">
          <a:blip r:embed="rId3"/>
          <a:srcRect l="43990" t="62313" r="35385" b="19473"/>
          <a:stretch/>
        </p:blipFill>
        <p:spPr>
          <a:xfrm>
            <a:off x="7578970" y="4001294"/>
            <a:ext cx="4106394" cy="2038838"/>
          </a:xfrm>
          <a:prstGeom prst="rect">
            <a:avLst/>
          </a:prstGeom>
        </p:spPr>
      </p:pic>
    </p:spTree>
    <p:extLst>
      <p:ext uri="{BB962C8B-B14F-4D97-AF65-F5344CB8AC3E}">
        <p14:creationId xmlns:p14="http://schemas.microsoft.com/office/powerpoint/2010/main" val="30326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dirty="0"/>
              <a:t>The relational algebra is </a:t>
            </a:r>
            <a:r>
              <a:rPr lang="en-US" b="1" dirty="0"/>
              <a:t>procedural</a:t>
            </a:r>
            <a:r>
              <a:rPr lang="en-US" dirty="0"/>
              <a:t>, whereas the tuple relational calculus and domain relational calculus are </a:t>
            </a:r>
            <a:r>
              <a:rPr lang="en-US" b="1" dirty="0"/>
              <a:t>nonprocedural</a:t>
            </a:r>
            <a:r>
              <a:rPr lang="en-US" dirty="0"/>
              <a:t>.</a:t>
            </a:r>
          </a:p>
          <a:p>
            <a:r>
              <a:rPr lang="en-US" dirty="0"/>
              <a:t>The relational algebra consists of a set of operations that take one or two relations as input and produce a </a:t>
            </a:r>
            <a:r>
              <a:rPr lang="en-US" b="1" dirty="0"/>
              <a:t>new relation as their result</a:t>
            </a:r>
            <a:r>
              <a:rPr lang="en-US" dirty="0"/>
              <a:t>.</a:t>
            </a:r>
          </a:p>
          <a:p>
            <a:r>
              <a:rPr lang="en-US" dirty="0"/>
              <a:t>The relational calculus uses </a:t>
            </a:r>
            <a:r>
              <a:rPr lang="en-US" b="1" dirty="0"/>
              <a:t>predicate logic </a:t>
            </a:r>
            <a:r>
              <a:rPr lang="en-US" dirty="0"/>
              <a:t>to define the result desired without giving any specific algebraic procedure for obtaining that result.</a:t>
            </a:r>
          </a:p>
        </p:txBody>
      </p:sp>
    </p:spTree>
    <p:extLst>
      <p:ext uri="{BB962C8B-B14F-4D97-AF65-F5344CB8AC3E}">
        <p14:creationId xmlns:p14="http://schemas.microsoft.com/office/powerpoint/2010/main" val="2750682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8602"/>
            <a:ext cx="2203938" cy="1076813"/>
          </a:xfrm>
        </p:spPr>
        <p:txBody>
          <a:bodyPr/>
          <a:lstStyle/>
          <a:p>
            <a:r>
              <a:rPr lang="en-US" dirty="0"/>
              <a:t>Example</a:t>
            </a:r>
          </a:p>
        </p:txBody>
      </p:sp>
      <p:pic>
        <p:nvPicPr>
          <p:cNvPr id="5" name="Content Placeholder 4"/>
          <p:cNvPicPr>
            <a:picLocks noGrp="1" noChangeAspect="1"/>
          </p:cNvPicPr>
          <p:nvPr>
            <p:ph idx="1"/>
          </p:nvPr>
        </p:nvPicPr>
        <p:blipFill rotWithShape="1">
          <a:blip r:embed="rId2"/>
          <a:srcRect l="33717" t="26667" r="19706" b="20719"/>
          <a:stretch/>
        </p:blipFill>
        <p:spPr>
          <a:xfrm>
            <a:off x="1482969" y="986325"/>
            <a:ext cx="8743091" cy="5552587"/>
          </a:xfrm>
          <a:prstGeom prst="rect">
            <a:avLst/>
          </a:prstGeom>
        </p:spPr>
      </p:pic>
    </p:spTree>
    <p:extLst>
      <p:ext uri="{BB962C8B-B14F-4D97-AF65-F5344CB8AC3E}">
        <p14:creationId xmlns:p14="http://schemas.microsoft.com/office/powerpoint/2010/main" val="3735842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Right outer join (     )</a:t>
            </a:r>
            <a:endParaRPr lang="en-US" dirty="0"/>
          </a:p>
        </p:txBody>
      </p:sp>
      <p:sp>
        <p:nvSpPr>
          <p:cNvPr id="3" name="Content Placeholder 2"/>
          <p:cNvSpPr>
            <a:spLocks noGrp="1"/>
          </p:cNvSpPr>
          <p:nvPr>
            <p:ph idx="1"/>
          </p:nvPr>
        </p:nvSpPr>
        <p:spPr/>
        <p:txBody>
          <a:bodyPr/>
          <a:lstStyle/>
          <a:p>
            <a:r>
              <a:rPr lang="en-US" dirty="0"/>
              <a:t>The right outer join returns all the tuples of the right relation even though there is no matching tuple in the left relation.</a:t>
            </a:r>
          </a:p>
          <a:p>
            <a:r>
              <a:rPr lang="en-US" dirty="0"/>
              <a:t>For such kind of tuples having no matching, the attributes of left relation will be padded with null in resultant relation.</a:t>
            </a:r>
          </a:p>
        </p:txBody>
      </p:sp>
      <p:pic>
        <p:nvPicPr>
          <p:cNvPr id="5" name="Picture 4"/>
          <p:cNvPicPr>
            <a:picLocks noChangeAspect="1"/>
          </p:cNvPicPr>
          <p:nvPr/>
        </p:nvPicPr>
        <p:blipFill rotWithShape="1">
          <a:blip r:embed="rId2"/>
          <a:srcRect l="32678" t="40715" r="64910" b="56671"/>
          <a:stretch/>
        </p:blipFill>
        <p:spPr>
          <a:xfrm>
            <a:off x="4773804" y="870699"/>
            <a:ext cx="515960" cy="314413"/>
          </a:xfrm>
          <a:prstGeom prst="rect">
            <a:avLst/>
          </a:prstGeom>
        </p:spPr>
      </p:pic>
      <p:pic>
        <p:nvPicPr>
          <p:cNvPr id="7" name="Picture 6"/>
          <p:cNvPicPr>
            <a:picLocks noChangeAspect="1"/>
          </p:cNvPicPr>
          <p:nvPr/>
        </p:nvPicPr>
        <p:blipFill rotWithShape="1">
          <a:blip r:embed="rId3"/>
          <a:srcRect l="51923" t="45639" r="11730" b="36660"/>
          <a:stretch/>
        </p:blipFill>
        <p:spPr>
          <a:xfrm>
            <a:off x="703385" y="4001294"/>
            <a:ext cx="7835096" cy="2145323"/>
          </a:xfrm>
          <a:prstGeom prst="rect">
            <a:avLst/>
          </a:prstGeom>
        </p:spPr>
      </p:pic>
      <p:pic>
        <p:nvPicPr>
          <p:cNvPr id="8" name="Picture 7"/>
          <p:cNvPicPr>
            <a:picLocks noChangeAspect="1"/>
          </p:cNvPicPr>
          <p:nvPr/>
        </p:nvPicPr>
        <p:blipFill rotWithShape="1">
          <a:blip r:embed="rId3"/>
          <a:srcRect l="52644" t="62827" r="27740" b="19215"/>
          <a:stretch/>
        </p:blipFill>
        <p:spPr>
          <a:xfrm>
            <a:off x="8387861" y="4166760"/>
            <a:ext cx="3525101" cy="1814390"/>
          </a:xfrm>
          <a:prstGeom prst="rect">
            <a:avLst/>
          </a:prstGeom>
        </p:spPr>
      </p:pic>
    </p:spTree>
    <p:extLst>
      <p:ext uri="{BB962C8B-B14F-4D97-AF65-F5344CB8AC3E}">
        <p14:creationId xmlns:p14="http://schemas.microsoft.com/office/powerpoint/2010/main" val="963480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323" y="-52112"/>
            <a:ext cx="2397369" cy="1164737"/>
          </a:xfrm>
        </p:spPr>
        <p:txBody>
          <a:bodyPr/>
          <a:lstStyle/>
          <a:p>
            <a:r>
              <a:rPr lang="en-US" dirty="0"/>
              <a:t>Example</a:t>
            </a:r>
          </a:p>
        </p:txBody>
      </p:sp>
      <p:pic>
        <p:nvPicPr>
          <p:cNvPr id="5" name="Picture 4"/>
          <p:cNvPicPr>
            <a:picLocks noChangeAspect="1"/>
          </p:cNvPicPr>
          <p:nvPr/>
        </p:nvPicPr>
        <p:blipFill rotWithShape="1">
          <a:blip r:embed="rId2"/>
          <a:srcRect l="40673" t="25629" r="13173" b="21268"/>
          <a:stretch/>
        </p:blipFill>
        <p:spPr>
          <a:xfrm>
            <a:off x="1107832" y="977076"/>
            <a:ext cx="8880230" cy="5744399"/>
          </a:xfrm>
          <a:prstGeom prst="rect">
            <a:avLst/>
          </a:prstGeom>
        </p:spPr>
      </p:pic>
    </p:spTree>
    <p:extLst>
      <p:ext uri="{BB962C8B-B14F-4D97-AF65-F5344CB8AC3E}">
        <p14:creationId xmlns:p14="http://schemas.microsoft.com/office/powerpoint/2010/main" val="3752157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Full outer join (    )</a:t>
            </a:r>
            <a:endParaRPr lang="en-US" dirty="0"/>
          </a:p>
        </p:txBody>
      </p:sp>
      <p:sp>
        <p:nvSpPr>
          <p:cNvPr id="3" name="Content Placeholder 2"/>
          <p:cNvSpPr>
            <a:spLocks noGrp="1"/>
          </p:cNvSpPr>
          <p:nvPr>
            <p:ph idx="1"/>
          </p:nvPr>
        </p:nvSpPr>
        <p:spPr/>
        <p:txBody>
          <a:bodyPr/>
          <a:lstStyle/>
          <a:p>
            <a:r>
              <a:rPr lang="en-US" dirty="0"/>
              <a:t>The full outer join returns all the tuples of both of the relations. It also pads null values whenever required.</a:t>
            </a:r>
          </a:p>
        </p:txBody>
      </p:sp>
      <p:pic>
        <p:nvPicPr>
          <p:cNvPr id="5" name="Picture 4"/>
          <p:cNvPicPr>
            <a:picLocks noChangeAspect="1"/>
          </p:cNvPicPr>
          <p:nvPr/>
        </p:nvPicPr>
        <p:blipFill rotWithShape="1">
          <a:blip r:embed="rId2"/>
          <a:srcRect l="31880" t="44127" r="65557" b="53058"/>
          <a:stretch/>
        </p:blipFill>
        <p:spPr>
          <a:xfrm>
            <a:off x="4309713" y="911418"/>
            <a:ext cx="377199" cy="232976"/>
          </a:xfrm>
          <a:prstGeom prst="rect">
            <a:avLst/>
          </a:prstGeom>
        </p:spPr>
      </p:pic>
      <p:pic>
        <p:nvPicPr>
          <p:cNvPr id="6" name="Picture 5"/>
          <p:cNvPicPr>
            <a:picLocks noChangeAspect="1"/>
          </p:cNvPicPr>
          <p:nvPr/>
        </p:nvPicPr>
        <p:blipFill rotWithShape="1">
          <a:blip r:embed="rId3"/>
          <a:srcRect l="51346" t="43330" r="13894" b="39225"/>
          <a:stretch/>
        </p:blipFill>
        <p:spPr>
          <a:xfrm>
            <a:off x="632716" y="3411414"/>
            <a:ext cx="7353994" cy="2074986"/>
          </a:xfrm>
          <a:prstGeom prst="rect">
            <a:avLst/>
          </a:prstGeom>
        </p:spPr>
      </p:pic>
      <p:pic>
        <p:nvPicPr>
          <p:cNvPr id="7" name="Picture 6"/>
          <p:cNvPicPr>
            <a:picLocks noChangeAspect="1"/>
          </p:cNvPicPr>
          <p:nvPr/>
        </p:nvPicPr>
        <p:blipFill rotWithShape="1">
          <a:blip r:embed="rId4"/>
          <a:srcRect l="51779" t="60774" r="27308" b="18447"/>
          <a:stretch/>
        </p:blipFill>
        <p:spPr>
          <a:xfrm>
            <a:off x="8458199" y="3411414"/>
            <a:ext cx="3521344" cy="1967096"/>
          </a:xfrm>
          <a:prstGeom prst="rect">
            <a:avLst/>
          </a:prstGeom>
        </p:spPr>
      </p:pic>
    </p:spTree>
    <p:extLst>
      <p:ext uri="{BB962C8B-B14F-4D97-AF65-F5344CB8AC3E}">
        <p14:creationId xmlns:p14="http://schemas.microsoft.com/office/powerpoint/2010/main" val="943831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rotWithShape="1">
          <a:blip r:embed="rId2"/>
          <a:srcRect l="40533" t="25937" r="8573" b="18699"/>
          <a:stretch/>
        </p:blipFill>
        <p:spPr>
          <a:xfrm>
            <a:off x="2426935" y="1344734"/>
            <a:ext cx="8194174" cy="5011616"/>
          </a:xfrm>
          <a:prstGeom prst="rect">
            <a:avLst/>
          </a:prstGeom>
        </p:spPr>
      </p:pic>
    </p:spTree>
    <p:extLst>
      <p:ext uri="{BB962C8B-B14F-4D97-AF65-F5344CB8AC3E}">
        <p14:creationId xmlns:p14="http://schemas.microsoft.com/office/powerpoint/2010/main" val="507889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Aggregate Function</a:t>
            </a:r>
            <a:endParaRPr lang="en-US" dirty="0"/>
          </a:p>
        </p:txBody>
      </p:sp>
      <p:sp>
        <p:nvSpPr>
          <p:cNvPr id="3" name="Content Placeholder 2"/>
          <p:cNvSpPr>
            <a:spLocks noGrp="1"/>
          </p:cNvSpPr>
          <p:nvPr>
            <p:ph idx="1"/>
          </p:nvPr>
        </p:nvSpPr>
        <p:spPr/>
        <p:txBody>
          <a:bodyPr/>
          <a:lstStyle/>
          <a:p>
            <a:r>
              <a:rPr lang="en-US" b="1" dirty="0"/>
              <a:t>Operation: </a:t>
            </a:r>
            <a:r>
              <a:rPr lang="en-US" dirty="0"/>
              <a:t>It takes a more than one value as input and returns a single value as output (result).</a:t>
            </a:r>
          </a:p>
          <a:p>
            <a:r>
              <a:rPr lang="en-US" dirty="0"/>
              <a:t> </a:t>
            </a:r>
            <a:r>
              <a:rPr lang="en-US" b="1" dirty="0"/>
              <a:t>Symbol: </a:t>
            </a:r>
            <a:r>
              <a:rPr lang="en-US" dirty="0"/>
              <a:t>G</a:t>
            </a:r>
          </a:p>
          <a:p>
            <a:r>
              <a:rPr lang="en-US" dirty="0"/>
              <a:t> </a:t>
            </a:r>
            <a:r>
              <a:rPr lang="en-US" b="1" dirty="0"/>
              <a:t>Notation: </a:t>
            </a:r>
            <a:r>
              <a:rPr lang="en-US" dirty="0"/>
              <a:t>G </a:t>
            </a:r>
            <a:r>
              <a:rPr lang="en-US" baseline="-25000" dirty="0"/>
              <a:t>function (attribute)</a:t>
            </a:r>
            <a:r>
              <a:rPr lang="en-US" dirty="0"/>
              <a:t> (relation)</a:t>
            </a:r>
          </a:p>
          <a:p>
            <a:r>
              <a:rPr lang="en-US" dirty="0"/>
              <a:t> </a:t>
            </a:r>
            <a:r>
              <a:rPr lang="en-US" b="1" dirty="0"/>
              <a:t>Aggregate functions:</a:t>
            </a:r>
            <a:endParaRPr lang="en-US" dirty="0"/>
          </a:p>
        </p:txBody>
      </p:sp>
      <p:pic>
        <p:nvPicPr>
          <p:cNvPr id="5" name="Picture 4"/>
          <p:cNvPicPr>
            <a:picLocks noChangeAspect="1"/>
          </p:cNvPicPr>
          <p:nvPr/>
        </p:nvPicPr>
        <p:blipFill rotWithShape="1">
          <a:blip r:embed="rId2"/>
          <a:srcRect l="45432" t="48718" r="17643" b="31786"/>
          <a:stretch/>
        </p:blipFill>
        <p:spPr>
          <a:xfrm>
            <a:off x="4038600" y="3787226"/>
            <a:ext cx="8049638" cy="2389737"/>
          </a:xfrm>
          <a:prstGeom prst="rect">
            <a:avLst/>
          </a:prstGeom>
        </p:spPr>
      </p:pic>
    </p:spTree>
    <p:extLst>
      <p:ext uri="{BB962C8B-B14F-4D97-AF65-F5344CB8AC3E}">
        <p14:creationId xmlns:p14="http://schemas.microsoft.com/office/powerpoint/2010/main" val="938927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939" y="0"/>
            <a:ext cx="10515600" cy="1325563"/>
          </a:xfrm>
        </p:spPr>
        <p:txBody>
          <a:bodyPr/>
          <a:lstStyle/>
          <a:p>
            <a:r>
              <a:rPr lang="en-US" i="1" dirty="0"/>
              <a:t>Aggregate Function Example</a:t>
            </a:r>
            <a:endParaRPr lang="en-US" dirty="0"/>
          </a:p>
        </p:txBody>
      </p:sp>
      <p:pic>
        <p:nvPicPr>
          <p:cNvPr id="5" name="Content Placeholder 4"/>
          <p:cNvPicPr>
            <a:picLocks noGrp="1" noChangeAspect="1"/>
          </p:cNvPicPr>
          <p:nvPr>
            <p:ph idx="1"/>
          </p:nvPr>
        </p:nvPicPr>
        <p:blipFill rotWithShape="1">
          <a:blip r:embed="rId2"/>
          <a:srcRect l="42352" t="25533" r="12435" b="19103"/>
          <a:stretch/>
        </p:blipFill>
        <p:spPr>
          <a:xfrm>
            <a:off x="1600201" y="1046490"/>
            <a:ext cx="8118231" cy="5588933"/>
          </a:xfrm>
          <a:prstGeom prst="rect">
            <a:avLst/>
          </a:prstGeom>
        </p:spPr>
      </p:pic>
    </p:spTree>
    <p:extLst>
      <p:ext uri="{BB962C8B-B14F-4D97-AF65-F5344CB8AC3E}">
        <p14:creationId xmlns:p14="http://schemas.microsoft.com/office/powerpoint/2010/main" val="2472804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11016"/>
            <a:ext cx="10515600" cy="1325563"/>
          </a:xfrm>
        </p:spPr>
        <p:txBody>
          <a:bodyPr/>
          <a:lstStyle/>
          <a:p>
            <a:r>
              <a:rPr lang="en-US" i="1" dirty="0"/>
              <a:t>Aggregate Function Example</a:t>
            </a:r>
            <a:endParaRPr lang="en-US" dirty="0"/>
          </a:p>
        </p:txBody>
      </p:sp>
      <p:pic>
        <p:nvPicPr>
          <p:cNvPr id="6" name="Picture 5"/>
          <p:cNvPicPr>
            <a:picLocks noChangeAspect="1"/>
          </p:cNvPicPr>
          <p:nvPr/>
        </p:nvPicPr>
        <p:blipFill rotWithShape="1">
          <a:blip r:embed="rId2"/>
          <a:srcRect l="41394" t="25629" r="13606" b="18959"/>
          <a:stretch/>
        </p:blipFill>
        <p:spPr>
          <a:xfrm>
            <a:off x="1550378" y="943485"/>
            <a:ext cx="8543192" cy="5914515"/>
          </a:xfrm>
          <a:prstGeom prst="rect">
            <a:avLst/>
          </a:prstGeom>
        </p:spPr>
      </p:pic>
    </p:spTree>
    <p:extLst>
      <p:ext uri="{BB962C8B-B14F-4D97-AF65-F5344CB8AC3E}">
        <p14:creationId xmlns:p14="http://schemas.microsoft.com/office/powerpoint/2010/main" val="452922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939" y="0"/>
            <a:ext cx="10515600" cy="1325563"/>
          </a:xfrm>
        </p:spPr>
        <p:txBody>
          <a:bodyPr/>
          <a:lstStyle/>
          <a:p>
            <a:r>
              <a:rPr lang="en-US" i="1" dirty="0"/>
              <a:t>Aggregate Function Example</a:t>
            </a:r>
            <a:endParaRPr lang="en-US" dirty="0"/>
          </a:p>
        </p:txBody>
      </p:sp>
      <p:pic>
        <p:nvPicPr>
          <p:cNvPr id="6" name="Content Placeholder 5"/>
          <p:cNvPicPr>
            <a:picLocks noGrp="1" noChangeAspect="1"/>
          </p:cNvPicPr>
          <p:nvPr>
            <p:ph idx="1"/>
          </p:nvPr>
        </p:nvPicPr>
        <p:blipFill rotWithShape="1">
          <a:blip r:embed="rId2"/>
          <a:srcRect l="40533" t="26028" r="13798" b="18699"/>
          <a:stretch/>
        </p:blipFill>
        <p:spPr>
          <a:xfrm>
            <a:off x="1550378" y="1325109"/>
            <a:ext cx="7930662" cy="5396366"/>
          </a:xfrm>
          <a:prstGeom prst="rect">
            <a:avLst/>
          </a:prstGeom>
        </p:spPr>
      </p:pic>
    </p:spTree>
    <p:extLst>
      <p:ext uri="{BB962C8B-B14F-4D97-AF65-F5344CB8AC3E}">
        <p14:creationId xmlns:p14="http://schemas.microsoft.com/office/powerpoint/2010/main" val="2384975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877" y="53330"/>
            <a:ext cx="10515600" cy="1325563"/>
          </a:xfrm>
        </p:spPr>
        <p:txBody>
          <a:bodyPr/>
          <a:lstStyle/>
          <a:p>
            <a:r>
              <a:rPr lang="en-US" dirty="0"/>
              <a:t>Exercise</a:t>
            </a:r>
          </a:p>
        </p:txBody>
      </p:sp>
      <p:pic>
        <p:nvPicPr>
          <p:cNvPr id="5" name="Content Placeholder 4"/>
          <p:cNvPicPr>
            <a:picLocks noGrp="1" noChangeAspect="1"/>
          </p:cNvPicPr>
          <p:nvPr>
            <p:ph idx="1"/>
          </p:nvPr>
        </p:nvPicPr>
        <p:blipFill rotWithShape="1">
          <a:blip r:embed="rId2"/>
          <a:srcRect l="42125" t="25830" r="9599" b="26484"/>
          <a:stretch/>
        </p:blipFill>
        <p:spPr>
          <a:xfrm>
            <a:off x="803030" y="1059805"/>
            <a:ext cx="9865907" cy="5479107"/>
          </a:xfrm>
          <a:prstGeom prst="rect">
            <a:avLst/>
          </a:prstGeom>
        </p:spPr>
      </p:pic>
    </p:spTree>
    <p:extLst>
      <p:ext uri="{BB962C8B-B14F-4D97-AF65-F5344CB8AC3E}">
        <p14:creationId xmlns:p14="http://schemas.microsoft.com/office/powerpoint/2010/main" val="2278425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dirty="0"/>
              <a:t>All procedural relational query languages provide a set of operations that can be applied to either a single relation or a pair of relations. </a:t>
            </a:r>
          </a:p>
          <a:p>
            <a:r>
              <a:rPr lang="en-US" dirty="0"/>
              <a:t>These operations have the nice and desired property that their result is always a single relation. </a:t>
            </a:r>
          </a:p>
          <a:p>
            <a:r>
              <a:rPr lang="en-US" dirty="0"/>
              <a:t>This property allows one to combine several of these operations in a modular way.</a:t>
            </a:r>
          </a:p>
          <a:p>
            <a:r>
              <a:rPr lang="en-US" dirty="0"/>
              <a:t>Specifically, since the result of a relational query is itself a relation, relational operations can be applied to the results of queries as well as to the given set of relations.</a:t>
            </a:r>
          </a:p>
        </p:txBody>
      </p:sp>
    </p:spTree>
    <p:extLst>
      <p:ext uri="{BB962C8B-B14F-4D97-AF65-F5344CB8AC3E}">
        <p14:creationId xmlns:p14="http://schemas.microsoft.com/office/powerpoint/2010/main" val="2373432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877" y="53330"/>
            <a:ext cx="10515600" cy="1325563"/>
          </a:xfrm>
        </p:spPr>
        <p:txBody>
          <a:bodyPr/>
          <a:lstStyle/>
          <a:p>
            <a:r>
              <a:rPr lang="en-US" dirty="0"/>
              <a:t>Exercise</a:t>
            </a:r>
          </a:p>
        </p:txBody>
      </p:sp>
      <p:pic>
        <p:nvPicPr>
          <p:cNvPr id="6" name="Content Placeholder 4"/>
          <p:cNvPicPr>
            <a:picLocks noChangeAspect="1"/>
          </p:cNvPicPr>
          <p:nvPr/>
        </p:nvPicPr>
        <p:blipFill rotWithShape="1">
          <a:blip r:embed="rId2"/>
          <a:srcRect l="42352" t="26341" r="9811" b="23953"/>
          <a:stretch/>
        </p:blipFill>
        <p:spPr>
          <a:xfrm>
            <a:off x="1266093" y="1338455"/>
            <a:ext cx="9214338" cy="5383020"/>
          </a:xfrm>
          <a:prstGeom prst="rect">
            <a:avLst/>
          </a:prstGeom>
        </p:spPr>
      </p:pic>
    </p:spTree>
    <p:extLst>
      <p:ext uri="{BB962C8B-B14F-4D97-AF65-F5344CB8AC3E}">
        <p14:creationId xmlns:p14="http://schemas.microsoft.com/office/powerpoint/2010/main" val="1809877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877" y="53330"/>
            <a:ext cx="10515600" cy="1325563"/>
          </a:xfrm>
        </p:spPr>
        <p:txBody>
          <a:bodyPr/>
          <a:lstStyle/>
          <a:p>
            <a:r>
              <a:rPr lang="en-US" dirty="0"/>
              <a:t>Exercise</a:t>
            </a:r>
          </a:p>
        </p:txBody>
      </p:sp>
      <p:pic>
        <p:nvPicPr>
          <p:cNvPr id="5" name="Content Placeholder 4"/>
          <p:cNvPicPr>
            <a:picLocks noGrp="1" noChangeAspect="1"/>
          </p:cNvPicPr>
          <p:nvPr>
            <p:ph idx="1"/>
          </p:nvPr>
        </p:nvPicPr>
        <p:blipFill rotWithShape="1">
          <a:blip r:embed="rId2"/>
          <a:srcRect l="42806" t="25188" r="9027" b="30418"/>
          <a:stretch/>
        </p:blipFill>
        <p:spPr>
          <a:xfrm>
            <a:off x="1339613" y="1512277"/>
            <a:ext cx="8982556" cy="4654490"/>
          </a:xfrm>
          <a:prstGeom prst="rect">
            <a:avLst/>
          </a:prstGeom>
        </p:spPr>
      </p:pic>
    </p:spTree>
    <p:extLst>
      <p:ext uri="{BB962C8B-B14F-4D97-AF65-F5344CB8AC3E}">
        <p14:creationId xmlns:p14="http://schemas.microsoft.com/office/powerpoint/2010/main" val="2447702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877" y="53330"/>
            <a:ext cx="10515600" cy="1325563"/>
          </a:xfrm>
        </p:spPr>
        <p:txBody>
          <a:bodyPr/>
          <a:lstStyle/>
          <a:p>
            <a:r>
              <a:rPr lang="en-US" dirty="0"/>
              <a:t>Exercise</a:t>
            </a:r>
          </a:p>
        </p:txBody>
      </p:sp>
      <p:pic>
        <p:nvPicPr>
          <p:cNvPr id="6" name="Content Placeholder 4"/>
          <p:cNvPicPr>
            <a:picLocks noChangeAspect="1"/>
          </p:cNvPicPr>
          <p:nvPr/>
        </p:nvPicPr>
        <p:blipFill rotWithShape="1">
          <a:blip r:embed="rId2"/>
          <a:srcRect l="42804" t="25532" r="8573" b="25569"/>
          <a:stretch/>
        </p:blipFill>
        <p:spPr>
          <a:xfrm>
            <a:off x="1647093" y="1499601"/>
            <a:ext cx="9079522" cy="5133748"/>
          </a:xfrm>
          <a:prstGeom prst="rect">
            <a:avLst/>
          </a:prstGeom>
        </p:spPr>
      </p:pic>
    </p:spTree>
    <p:extLst>
      <p:ext uri="{BB962C8B-B14F-4D97-AF65-F5344CB8AC3E}">
        <p14:creationId xmlns:p14="http://schemas.microsoft.com/office/powerpoint/2010/main" val="1311975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kern="1200" dirty="0">
                <a:solidFill>
                  <a:schemeClr val="tx1"/>
                </a:solidFill>
                <a:latin typeface="Times New Roman" pitchFamily="18" charset="0"/>
                <a:ea typeface="+mj-ea"/>
                <a:cs typeface="Times New Roman" pitchFamily="18" charset="0"/>
              </a:rPr>
              <a:t>Tuple Relational calculus</a:t>
            </a:r>
          </a:p>
        </p:txBody>
      </p:sp>
      <p:sp>
        <p:nvSpPr>
          <p:cNvPr id="3" name="Content Placeholder 2"/>
          <p:cNvSpPr>
            <a:spLocks noGrp="1"/>
          </p:cNvSpPr>
          <p:nvPr>
            <p:ph idx="1"/>
          </p:nvPr>
        </p:nvSpPr>
        <p:spPr/>
        <p:txBody>
          <a:bodyPr/>
          <a:lstStyle/>
          <a:p>
            <a:r>
              <a:rPr lang="en-US" dirty="0"/>
              <a:t>The tuple relational calculus is a </a:t>
            </a:r>
            <a:r>
              <a:rPr lang="en-US" b="1" dirty="0"/>
              <a:t>nonprocedural </a:t>
            </a:r>
            <a:r>
              <a:rPr lang="en-US" dirty="0"/>
              <a:t>query language. It describes the desired information without giving a specific procedure for obtaining that information.</a:t>
            </a:r>
          </a:p>
          <a:p>
            <a:r>
              <a:rPr lang="en-US" dirty="0"/>
              <a:t>A query in the tuple relational calculus is expressed as:</a:t>
            </a:r>
          </a:p>
          <a:p>
            <a:pPr marL="0" indent="0">
              <a:buNone/>
            </a:pPr>
            <a:r>
              <a:rPr lang="en-US" dirty="0"/>
              <a:t>				{</a:t>
            </a:r>
            <a:r>
              <a:rPr lang="en-US" i="1" dirty="0"/>
              <a:t>t </a:t>
            </a:r>
            <a:r>
              <a:rPr lang="en-US" dirty="0"/>
              <a:t>| </a:t>
            </a:r>
            <a:r>
              <a:rPr lang="en-US" i="1" dirty="0"/>
              <a:t>P</a:t>
            </a:r>
            <a:r>
              <a:rPr lang="en-US" dirty="0"/>
              <a:t>(</a:t>
            </a:r>
            <a:r>
              <a:rPr lang="en-US" i="1" dirty="0"/>
              <a:t>t</a:t>
            </a:r>
            <a:r>
              <a:rPr lang="en-US" dirty="0"/>
              <a:t>)}</a:t>
            </a:r>
          </a:p>
          <a:p>
            <a:pPr marL="0" indent="0">
              <a:buNone/>
            </a:pPr>
            <a:r>
              <a:rPr lang="en-US" dirty="0"/>
              <a:t>	“set of all tuples </a:t>
            </a:r>
            <a:r>
              <a:rPr lang="en-US" i="1" dirty="0"/>
              <a:t>t </a:t>
            </a:r>
            <a:r>
              <a:rPr lang="en-US" dirty="0"/>
              <a:t>such that predicate </a:t>
            </a:r>
            <a:r>
              <a:rPr lang="en-US" i="1" dirty="0"/>
              <a:t>P </a:t>
            </a:r>
            <a:r>
              <a:rPr lang="en-US" dirty="0"/>
              <a:t>is true for </a:t>
            </a:r>
            <a:r>
              <a:rPr lang="en-US" i="1" dirty="0"/>
              <a:t>t”</a:t>
            </a:r>
          </a:p>
          <a:p>
            <a:pPr marL="0" indent="0">
              <a:buNone/>
            </a:pPr>
            <a:endParaRPr lang="en-US" i="1" dirty="0"/>
          </a:p>
          <a:p>
            <a:pPr marL="0" indent="0">
              <a:buNone/>
            </a:pPr>
            <a:r>
              <a:rPr lang="en-US" dirty="0"/>
              <a:t>				∃ </a:t>
            </a:r>
            <a:r>
              <a:rPr lang="en-US" i="1" dirty="0"/>
              <a:t>t </a:t>
            </a:r>
            <a:r>
              <a:rPr lang="en-US" dirty="0"/>
              <a:t>∈ </a:t>
            </a:r>
            <a:r>
              <a:rPr lang="en-US" i="1" dirty="0"/>
              <a:t>r </a:t>
            </a:r>
            <a:r>
              <a:rPr lang="en-US" dirty="0"/>
              <a:t>(</a:t>
            </a:r>
            <a:r>
              <a:rPr lang="en-US" i="1" dirty="0"/>
              <a:t>Q</a:t>
            </a:r>
            <a:r>
              <a:rPr lang="en-US" dirty="0"/>
              <a:t>(</a:t>
            </a:r>
            <a:r>
              <a:rPr lang="en-US" i="1" dirty="0"/>
              <a:t>t</a:t>
            </a:r>
            <a:r>
              <a:rPr lang="en-US" dirty="0"/>
              <a:t>))</a:t>
            </a:r>
          </a:p>
          <a:p>
            <a:pPr marL="0" indent="0">
              <a:buNone/>
            </a:pPr>
            <a:r>
              <a:rPr lang="en-US" dirty="0"/>
              <a:t>“there exists a tuple </a:t>
            </a:r>
            <a:r>
              <a:rPr lang="en-US" i="1" dirty="0"/>
              <a:t>t </a:t>
            </a:r>
            <a:r>
              <a:rPr lang="en-US" dirty="0"/>
              <a:t>in relation </a:t>
            </a:r>
            <a:r>
              <a:rPr lang="en-US" i="1" dirty="0"/>
              <a:t>r </a:t>
            </a:r>
            <a:r>
              <a:rPr lang="en-US" dirty="0"/>
              <a:t>such that predicate </a:t>
            </a:r>
            <a:r>
              <a:rPr lang="en-US" i="1" dirty="0"/>
              <a:t>Q</a:t>
            </a:r>
            <a:r>
              <a:rPr lang="en-US" dirty="0"/>
              <a:t>(</a:t>
            </a:r>
            <a:r>
              <a:rPr lang="en-US" i="1" dirty="0"/>
              <a:t>t</a:t>
            </a:r>
            <a:r>
              <a:rPr lang="en-US" dirty="0"/>
              <a:t>) is true”</a:t>
            </a:r>
            <a:endParaRPr lang="en-US" i="1" dirty="0"/>
          </a:p>
        </p:txBody>
      </p:sp>
    </p:spTree>
    <p:extLst>
      <p:ext uri="{BB962C8B-B14F-4D97-AF65-F5344CB8AC3E}">
        <p14:creationId xmlns:p14="http://schemas.microsoft.com/office/powerpoint/2010/main" val="1603183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Student(</a:t>
            </a:r>
            <a:r>
              <a:rPr lang="en-US" dirty="0" err="1"/>
              <a:t>rollno,name,dept,gender</a:t>
            </a:r>
            <a:r>
              <a:rPr lang="en-US" dirty="0"/>
              <a:t>)</a:t>
            </a:r>
          </a:p>
          <a:p>
            <a:r>
              <a:rPr lang="en-US" dirty="0"/>
              <a:t>1) find out all details of students</a:t>
            </a:r>
          </a:p>
          <a:p>
            <a:r>
              <a:rPr lang="en-US" dirty="0" err="1"/>
              <a:t>Sql:select</a:t>
            </a:r>
            <a:r>
              <a:rPr lang="en-US" dirty="0"/>
              <a:t> * from student</a:t>
            </a:r>
          </a:p>
          <a:p>
            <a:pPr marL="0" indent="0">
              <a:buNone/>
            </a:pPr>
            <a:r>
              <a:rPr lang="en-US" dirty="0"/>
              <a:t>TRC:{t / student(t)}</a:t>
            </a:r>
          </a:p>
          <a:p>
            <a:pPr marL="0" indent="0">
              <a:buNone/>
            </a:pPr>
            <a:r>
              <a:rPr lang="en-US" dirty="0"/>
              <a:t>2)Display all details of students whose </a:t>
            </a:r>
            <a:r>
              <a:rPr lang="en-US" dirty="0" err="1"/>
              <a:t>dept</a:t>
            </a:r>
            <a:r>
              <a:rPr lang="en-US" dirty="0"/>
              <a:t> no is 120</a:t>
            </a:r>
          </a:p>
          <a:p>
            <a:pPr marL="0" indent="0">
              <a:buNone/>
            </a:pPr>
            <a:r>
              <a:rPr lang="en-US" dirty="0"/>
              <a:t>TRC: {t/  student(t) </a:t>
            </a:r>
          </a:p>
          <a:p>
            <a:pPr marL="0" indent="0">
              <a:buNone/>
            </a:pPr>
            <a:r>
              <a:rPr lang="en-US" dirty="0"/>
              <a:t>3) Find details of male students whose </a:t>
            </a:r>
            <a:r>
              <a:rPr lang="en-US" dirty="0" err="1"/>
              <a:t>dept</a:t>
            </a:r>
            <a:r>
              <a:rPr lang="en-US" dirty="0"/>
              <a:t> no is 100</a:t>
            </a:r>
          </a:p>
          <a:p>
            <a:pPr marL="0" indent="0">
              <a:buNone/>
            </a:pPr>
            <a:r>
              <a:rPr lang="en-US" dirty="0"/>
              <a:t>4)Find roll numbers of all the students.</a:t>
            </a:r>
          </a:p>
        </p:txBody>
      </p:sp>
    </p:spTree>
    <p:extLst>
      <p:ext uri="{BB962C8B-B14F-4D97-AF65-F5344CB8AC3E}">
        <p14:creationId xmlns:p14="http://schemas.microsoft.com/office/powerpoint/2010/main" val="287507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Queries</a:t>
            </a:r>
            <a:endParaRPr lang="en-US" dirty="0"/>
          </a:p>
        </p:txBody>
      </p:sp>
      <p:sp>
        <p:nvSpPr>
          <p:cNvPr id="3" name="Content Placeholder 2"/>
          <p:cNvSpPr>
            <a:spLocks noGrp="1"/>
          </p:cNvSpPr>
          <p:nvPr>
            <p:ph idx="1"/>
          </p:nvPr>
        </p:nvSpPr>
        <p:spPr/>
        <p:txBody>
          <a:bodyPr/>
          <a:lstStyle/>
          <a:p>
            <a:r>
              <a:rPr lang="en-US" dirty="0"/>
              <a:t>Find the </a:t>
            </a:r>
            <a:r>
              <a:rPr lang="en-US" i="1" dirty="0"/>
              <a:t>ID</a:t>
            </a:r>
            <a:r>
              <a:rPr lang="en-US" dirty="0"/>
              <a:t>, </a:t>
            </a:r>
            <a:r>
              <a:rPr lang="en-US" i="1" dirty="0"/>
              <a:t>name</a:t>
            </a:r>
            <a:r>
              <a:rPr lang="en-US" dirty="0"/>
              <a:t>, </a:t>
            </a:r>
            <a:r>
              <a:rPr lang="en-US" i="1" dirty="0" err="1"/>
              <a:t>dept</a:t>
            </a:r>
            <a:r>
              <a:rPr lang="en-US" i="1" dirty="0"/>
              <a:t> name</a:t>
            </a:r>
            <a:r>
              <a:rPr lang="en-US" dirty="0"/>
              <a:t>, </a:t>
            </a:r>
            <a:r>
              <a:rPr lang="en-US" i="1" dirty="0"/>
              <a:t>salary </a:t>
            </a:r>
            <a:r>
              <a:rPr lang="en-US" dirty="0"/>
              <a:t>for instructors whose salary is greater than $80,000:</a:t>
            </a:r>
          </a:p>
          <a:p>
            <a:endParaRPr lang="en-US" dirty="0"/>
          </a:p>
          <a:p>
            <a:endParaRPr lang="en-US" dirty="0"/>
          </a:p>
          <a:p>
            <a:r>
              <a:rPr lang="en-US" dirty="0"/>
              <a:t>Find the instructor </a:t>
            </a:r>
            <a:r>
              <a:rPr lang="en-US" i="1" dirty="0"/>
              <a:t>ID </a:t>
            </a:r>
            <a:r>
              <a:rPr lang="en-US" dirty="0"/>
              <a:t>for each instructor with a salary greater than $80,000</a:t>
            </a:r>
          </a:p>
        </p:txBody>
      </p:sp>
      <p:pic>
        <p:nvPicPr>
          <p:cNvPr id="5" name="Picture 4"/>
          <p:cNvPicPr>
            <a:picLocks noChangeAspect="1"/>
          </p:cNvPicPr>
          <p:nvPr/>
        </p:nvPicPr>
        <p:blipFill rotWithShape="1">
          <a:blip r:embed="rId2"/>
          <a:srcRect l="41971" t="27144" r="32067" b="67725"/>
          <a:stretch/>
        </p:blipFill>
        <p:spPr>
          <a:xfrm>
            <a:off x="3094901" y="2725615"/>
            <a:ext cx="7121761" cy="791308"/>
          </a:xfrm>
          <a:prstGeom prst="rect">
            <a:avLst/>
          </a:prstGeom>
        </p:spPr>
      </p:pic>
      <p:pic>
        <p:nvPicPr>
          <p:cNvPr id="6" name="Picture 5"/>
          <p:cNvPicPr>
            <a:picLocks noChangeAspect="1"/>
          </p:cNvPicPr>
          <p:nvPr/>
        </p:nvPicPr>
        <p:blipFill rotWithShape="1">
          <a:blip r:embed="rId3"/>
          <a:srcRect l="41539" t="60261" r="32355" b="32556"/>
          <a:stretch/>
        </p:blipFill>
        <p:spPr>
          <a:xfrm>
            <a:off x="3094901" y="4416913"/>
            <a:ext cx="6479309" cy="1002323"/>
          </a:xfrm>
          <a:prstGeom prst="rect">
            <a:avLst/>
          </a:prstGeom>
        </p:spPr>
      </p:pic>
      <p:sp>
        <p:nvSpPr>
          <p:cNvPr id="7" name="Rectangle 6"/>
          <p:cNvSpPr/>
          <p:nvPr/>
        </p:nvSpPr>
        <p:spPr>
          <a:xfrm>
            <a:off x="989411" y="5598623"/>
            <a:ext cx="10690287" cy="646331"/>
          </a:xfrm>
          <a:prstGeom prst="rect">
            <a:avLst/>
          </a:prstGeom>
        </p:spPr>
        <p:txBody>
          <a:bodyPr wrap="square">
            <a:spAutoFit/>
          </a:bodyPr>
          <a:lstStyle/>
          <a:p>
            <a:r>
              <a:rPr lang="en-US" dirty="0">
                <a:latin typeface="TimesNewRomanPSMT"/>
              </a:rPr>
              <a:t>“</a:t>
            </a:r>
            <a:r>
              <a:rPr lang="en-US" dirty="0">
                <a:latin typeface="Palatino-Roman"/>
              </a:rPr>
              <a:t>The set of all tuples </a:t>
            </a:r>
            <a:r>
              <a:rPr lang="en-US" i="1" dirty="0">
                <a:latin typeface="Palatino-Italic"/>
              </a:rPr>
              <a:t>t </a:t>
            </a:r>
            <a:r>
              <a:rPr lang="en-US" dirty="0">
                <a:latin typeface="Palatino-Roman"/>
              </a:rPr>
              <a:t>such that there exists a tuple </a:t>
            </a:r>
            <a:r>
              <a:rPr lang="en-US" i="1" dirty="0">
                <a:latin typeface="Palatino-Italic"/>
              </a:rPr>
              <a:t>s </a:t>
            </a:r>
            <a:r>
              <a:rPr lang="en-US" dirty="0">
                <a:latin typeface="Palatino-Roman"/>
              </a:rPr>
              <a:t>in relation </a:t>
            </a:r>
            <a:r>
              <a:rPr lang="en-US" i="1" dirty="0">
                <a:latin typeface="Palatino-Italic"/>
              </a:rPr>
              <a:t>instructor </a:t>
            </a:r>
            <a:r>
              <a:rPr lang="en-US" dirty="0">
                <a:latin typeface="Palatino-Roman"/>
              </a:rPr>
              <a:t>for which the values of </a:t>
            </a:r>
            <a:r>
              <a:rPr lang="en-US" i="1" dirty="0">
                <a:latin typeface="Palatino-Italic"/>
              </a:rPr>
              <a:t>t </a:t>
            </a:r>
            <a:r>
              <a:rPr lang="en-US" dirty="0">
                <a:latin typeface="Palatino-Roman"/>
              </a:rPr>
              <a:t>and </a:t>
            </a:r>
            <a:r>
              <a:rPr lang="en-US" i="1" dirty="0">
                <a:latin typeface="Palatino-Italic"/>
              </a:rPr>
              <a:t>s </a:t>
            </a:r>
            <a:r>
              <a:rPr lang="en-US" dirty="0">
                <a:latin typeface="Palatino-Roman"/>
              </a:rPr>
              <a:t>for the </a:t>
            </a:r>
            <a:r>
              <a:rPr lang="en-US" sz="1600" i="1" dirty="0">
                <a:latin typeface="Palatino-Italic"/>
              </a:rPr>
              <a:t>ID </a:t>
            </a:r>
            <a:r>
              <a:rPr lang="en-US" dirty="0">
                <a:latin typeface="Palatino-Roman"/>
              </a:rPr>
              <a:t>attribute are equal, and the value of </a:t>
            </a:r>
            <a:r>
              <a:rPr lang="en-US" i="1" dirty="0">
                <a:latin typeface="Palatino-Italic"/>
              </a:rPr>
              <a:t>s </a:t>
            </a:r>
            <a:r>
              <a:rPr lang="en-US" dirty="0">
                <a:latin typeface="Palatino-Roman"/>
              </a:rPr>
              <a:t>for the </a:t>
            </a:r>
            <a:r>
              <a:rPr lang="en-US" i="1" dirty="0">
                <a:latin typeface="Palatino-Italic"/>
              </a:rPr>
              <a:t>salary </a:t>
            </a:r>
            <a:r>
              <a:rPr lang="en-US" dirty="0">
                <a:latin typeface="Palatino-Roman"/>
              </a:rPr>
              <a:t>attribute is greater than $80,000.</a:t>
            </a:r>
            <a:r>
              <a:rPr lang="en-US" dirty="0">
                <a:latin typeface="TimesNewRomanPSMT"/>
              </a:rPr>
              <a:t>”</a:t>
            </a:r>
            <a:endParaRPr lang="en-US" dirty="0"/>
          </a:p>
        </p:txBody>
      </p:sp>
    </p:spTree>
    <p:extLst>
      <p:ext uri="{BB962C8B-B14F-4D97-AF65-F5344CB8AC3E}">
        <p14:creationId xmlns:p14="http://schemas.microsoft.com/office/powerpoint/2010/main" val="959027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400" kern="1200" dirty="0">
                <a:solidFill>
                  <a:schemeClr val="tx1"/>
                </a:solidFill>
                <a:latin typeface="Times New Roman" pitchFamily="18" charset="0"/>
                <a:ea typeface="+mj-ea"/>
                <a:cs typeface="Times New Roman" pitchFamily="18" charset="0"/>
              </a:rPr>
              <a:t>Domain Relational calculus</a:t>
            </a:r>
          </a:p>
        </p:txBody>
      </p:sp>
      <p:sp>
        <p:nvSpPr>
          <p:cNvPr id="3" name="Content Placeholder 2"/>
          <p:cNvSpPr>
            <a:spLocks noGrp="1"/>
          </p:cNvSpPr>
          <p:nvPr>
            <p:ph idx="1"/>
          </p:nvPr>
        </p:nvSpPr>
        <p:spPr/>
        <p:txBody>
          <a:bodyPr/>
          <a:lstStyle/>
          <a:p>
            <a:r>
              <a:rPr lang="en-US" b="1" dirty="0"/>
              <a:t>It </a:t>
            </a:r>
            <a:r>
              <a:rPr lang="en-US" dirty="0"/>
              <a:t>uses </a:t>
            </a:r>
            <a:r>
              <a:rPr lang="en-US" i="1" dirty="0"/>
              <a:t>domain </a:t>
            </a:r>
            <a:r>
              <a:rPr lang="en-US" dirty="0"/>
              <a:t>variables that take on values from an attributes domain, rather than values for an entire tuple.</a:t>
            </a:r>
          </a:p>
          <a:p>
            <a:r>
              <a:rPr lang="en-US" dirty="0"/>
              <a:t>An expression in the domain relational calculus is of the form</a:t>
            </a:r>
          </a:p>
          <a:p>
            <a:pPr marL="0" indent="0">
              <a:buNone/>
            </a:pPr>
            <a:r>
              <a:rPr lang="en-US" dirty="0"/>
              <a:t>		{</a:t>
            </a:r>
            <a:r>
              <a:rPr lang="en-US" i="1" dirty="0"/>
              <a:t>&lt; x</a:t>
            </a:r>
            <a:r>
              <a:rPr lang="en-US" dirty="0"/>
              <a:t>1</a:t>
            </a:r>
            <a:r>
              <a:rPr lang="en-US" i="1" dirty="0"/>
              <a:t>, x</a:t>
            </a:r>
            <a:r>
              <a:rPr lang="en-US" dirty="0"/>
              <a:t>2</a:t>
            </a:r>
            <a:r>
              <a:rPr lang="en-US" i="1" dirty="0"/>
              <a:t>, . . . , </a:t>
            </a:r>
            <a:r>
              <a:rPr lang="en-US" i="1" dirty="0" err="1"/>
              <a:t>xn</a:t>
            </a:r>
            <a:r>
              <a:rPr lang="en-US" i="1" dirty="0"/>
              <a:t> &gt; </a:t>
            </a:r>
            <a:r>
              <a:rPr lang="en-US" dirty="0"/>
              <a:t>| </a:t>
            </a:r>
            <a:r>
              <a:rPr lang="en-US" i="1" dirty="0"/>
              <a:t>P</a:t>
            </a:r>
            <a:r>
              <a:rPr lang="en-US" dirty="0"/>
              <a:t>(</a:t>
            </a:r>
            <a:r>
              <a:rPr lang="en-US" i="1" dirty="0"/>
              <a:t>x</a:t>
            </a:r>
            <a:r>
              <a:rPr lang="en-US" dirty="0"/>
              <a:t>1</a:t>
            </a:r>
            <a:r>
              <a:rPr lang="en-US" i="1" dirty="0"/>
              <a:t>, x</a:t>
            </a:r>
            <a:r>
              <a:rPr lang="en-US" dirty="0"/>
              <a:t>2</a:t>
            </a:r>
            <a:r>
              <a:rPr lang="en-US" i="1" dirty="0"/>
              <a:t>, . . . , </a:t>
            </a:r>
            <a:r>
              <a:rPr lang="en-US" i="1" dirty="0" err="1"/>
              <a:t>xn</a:t>
            </a:r>
            <a:r>
              <a:rPr lang="en-US" dirty="0"/>
              <a:t>)}</a:t>
            </a:r>
          </a:p>
          <a:p>
            <a:pPr marL="0" indent="0">
              <a:buNone/>
            </a:pPr>
            <a:r>
              <a:rPr lang="en-US" dirty="0"/>
              <a:t>where </a:t>
            </a:r>
            <a:r>
              <a:rPr lang="en-US" i="1" dirty="0"/>
              <a:t>x</a:t>
            </a:r>
            <a:r>
              <a:rPr lang="en-US" dirty="0"/>
              <a:t>1</a:t>
            </a:r>
            <a:r>
              <a:rPr lang="en-US" i="1" dirty="0"/>
              <a:t>, x</a:t>
            </a:r>
            <a:r>
              <a:rPr lang="en-US" dirty="0"/>
              <a:t>2</a:t>
            </a:r>
            <a:r>
              <a:rPr lang="en-US" i="1" dirty="0"/>
              <a:t>, . . . , </a:t>
            </a:r>
            <a:r>
              <a:rPr lang="en-US" i="1" dirty="0" err="1"/>
              <a:t>xn</a:t>
            </a:r>
            <a:r>
              <a:rPr lang="en-US" i="1" dirty="0"/>
              <a:t> </a:t>
            </a:r>
            <a:r>
              <a:rPr lang="en-US" dirty="0"/>
              <a:t>represent domain variables.</a:t>
            </a:r>
          </a:p>
        </p:txBody>
      </p:sp>
    </p:spTree>
    <p:extLst>
      <p:ext uri="{BB962C8B-B14F-4D97-AF65-F5344CB8AC3E}">
        <p14:creationId xmlns:p14="http://schemas.microsoft.com/office/powerpoint/2010/main" val="2875432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Queries</a:t>
            </a:r>
            <a:endParaRPr lang="en-US" dirty="0"/>
          </a:p>
        </p:txBody>
      </p:sp>
      <p:sp>
        <p:nvSpPr>
          <p:cNvPr id="3" name="Content Placeholder 2"/>
          <p:cNvSpPr>
            <a:spLocks noGrp="1"/>
          </p:cNvSpPr>
          <p:nvPr>
            <p:ph idx="1"/>
          </p:nvPr>
        </p:nvSpPr>
        <p:spPr/>
        <p:txBody>
          <a:bodyPr/>
          <a:lstStyle/>
          <a:p>
            <a:r>
              <a:rPr lang="en-US" dirty="0"/>
              <a:t>Find the instructor </a:t>
            </a:r>
            <a:r>
              <a:rPr lang="en-US" i="1" dirty="0"/>
              <a:t>ID</a:t>
            </a:r>
            <a:r>
              <a:rPr lang="en-US" dirty="0"/>
              <a:t>, </a:t>
            </a:r>
            <a:r>
              <a:rPr lang="en-US" i="1" dirty="0"/>
              <a:t>name</a:t>
            </a:r>
            <a:r>
              <a:rPr lang="en-US" dirty="0"/>
              <a:t>, </a:t>
            </a:r>
            <a:r>
              <a:rPr lang="en-US" i="1" dirty="0" err="1"/>
              <a:t>dept</a:t>
            </a:r>
            <a:r>
              <a:rPr lang="en-US" i="1" dirty="0"/>
              <a:t> name</a:t>
            </a:r>
            <a:r>
              <a:rPr lang="en-US" dirty="0"/>
              <a:t>, </a:t>
            </a:r>
            <a:r>
              <a:rPr lang="en-US" dirty="0" err="1"/>
              <a:t>and</a:t>
            </a:r>
            <a:r>
              <a:rPr lang="en-US" i="1" dirty="0" err="1"/>
              <a:t>salary</a:t>
            </a:r>
            <a:r>
              <a:rPr lang="en-US" i="1" dirty="0"/>
              <a:t> </a:t>
            </a:r>
            <a:r>
              <a:rPr lang="en-US" dirty="0"/>
              <a:t>for instructors whose salary is greater than $80,000:</a:t>
            </a:r>
          </a:p>
          <a:p>
            <a:endParaRPr lang="en-US" dirty="0"/>
          </a:p>
          <a:p>
            <a:pPr marL="0" indent="0">
              <a:buNone/>
            </a:pPr>
            <a:r>
              <a:rPr lang="pt-BR" dirty="0"/>
              <a:t>	{</a:t>
            </a:r>
            <a:r>
              <a:rPr lang="pt-BR" i="1" dirty="0"/>
              <a:t>&lt; i, n, d, s &gt; </a:t>
            </a:r>
            <a:r>
              <a:rPr lang="pt-BR" dirty="0"/>
              <a:t>| </a:t>
            </a:r>
            <a:r>
              <a:rPr lang="pt-BR" i="1" dirty="0"/>
              <a:t>&lt; i, n, d, s &gt; </a:t>
            </a:r>
            <a:r>
              <a:rPr lang="pt-BR" dirty="0"/>
              <a:t>∈ </a:t>
            </a:r>
            <a:r>
              <a:rPr lang="pt-BR" i="1" dirty="0"/>
              <a:t>instructor </a:t>
            </a:r>
            <a:r>
              <a:rPr lang="pt-BR" dirty="0"/>
              <a:t>∧ </a:t>
            </a:r>
            <a:r>
              <a:rPr lang="pt-BR" i="1" dirty="0"/>
              <a:t>s &gt; </a:t>
            </a:r>
            <a:r>
              <a:rPr lang="pt-BR" dirty="0"/>
              <a:t>80000}</a:t>
            </a:r>
            <a:endParaRPr lang="en-US" dirty="0"/>
          </a:p>
        </p:txBody>
      </p:sp>
    </p:spTree>
    <p:extLst>
      <p:ext uri="{BB962C8B-B14F-4D97-AF65-F5344CB8AC3E}">
        <p14:creationId xmlns:p14="http://schemas.microsoft.com/office/powerpoint/2010/main" val="2060043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Expressive Power of Languages</a:t>
            </a:r>
            <a:endParaRPr lang="en-US" dirty="0"/>
          </a:p>
        </p:txBody>
      </p:sp>
      <p:sp>
        <p:nvSpPr>
          <p:cNvPr id="3" name="Content Placeholder 2"/>
          <p:cNvSpPr>
            <a:spLocks noGrp="1"/>
          </p:cNvSpPr>
          <p:nvPr>
            <p:ph idx="1"/>
          </p:nvPr>
        </p:nvSpPr>
        <p:spPr/>
        <p:txBody>
          <a:bodyPr/>
          <a:lstStyle/>
          <a:p>
            <a:r>
              <a:rPr lang="en-US" dirty="0"/>
              <a:t>All three of the following are equivalent:</a:t>
            </a:r>
          </a:p>
          <a:p>
            <a:endParaRPr lang="en-US" dirty="0"/>
          </a:p>
          <a:p>
            <a:pPr marL="0" indent="0">
              <a:buNone/>
            </a:pPr>
            <a:r>
              <a:rPr lang="en-US" dirty="0"/>
              <a:t>• The basic relational algebra (without the extended relational-algebra operations such as generalized projection and aggregation (</a:t>
            </a:r>
            <a:r>
              <a:rPr lang="en-US" i="1" dirty="0"/>
              <a:t>G</a:t>
            </a:r>
            <a:r>
              <a:rPr lang="en-US" dirty="0"/>
              <a:t>))</a:t>
            </a:r>
          </a:p>
          <a:p>
            <a:pPr marL="0" indent="0">
              <a:buNone/>
            </a:pPr>
            <a:r>
              <a:rPr lang="en-US" dirty="0"/>
              <a:t>• The tuple relational calculus restricted to safe expressions</a:t>
            </a:r>
          </a:p>
          <a:p>
            <a:pPr marL="0" indent="0">
              <a:buNone/>
            </a:pPr>
            <a:r>
              <a:rPr lang="en-US" dirty="0"/>
              <a:t>• The domain relational calculus restricted to safe expressions</a:t>
            </a:r>
          </a:p>
        </p:txBody>
      </p:sp>
    </p:spTree>
    <p:extLst>
      <p:ext uri="{BB962C8B-B14F-4D97-AF65-F5344CB8AC3E}">
        <p14:creationId xmlns:p14="http://schemas.microsoft.com/office/powerpoint/2010/main" val="256433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5739" y="2458794"/>
            <a:ext cx="9144000" cy="2387600"/>
          </a:xfrm>
        </p:spPr>
        <p:txBody>
          <a:bodyPr/>
          <a:lstStyle/>
          <a:p>
            <a:r>
              <a:rPr lang="en-US" dirty="0">
                <a:latin typeface="Times New Roman" pitchFamily="18" charset="0"/>
                <a:cs typeface="Times New Roman" pitchFamily="18" charset="0"/>
              </a:rPr>
              <a:t>SQL</a:t>
            </a:r>
            <a:endParaRPr lang="en-US" dirty="0"/>
          </a:p>
        </p:txBody>
      </p:sp>
    </p:spTree>
    <p:extLst>
      <p:ext uri="{BB962C8B-B14F-4D97-AF65-F5344CB8AC3E}">
        <p14:creationId xmlns:p14="http://schemas.microsoft.com/office/powerpoint/2010/main" val="116400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Relational algebra </a:t>
            </a:r>
            <a:br>
              <a:rPr lang="en-US"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normAutofit/>
          </a:bodyPr>
          <a:lstStyle/>
          <a:p>
            <a:r>
              <a:rPr lang="en-US" dirty="0"/>
              <a:t>The relational algebra is a </a:t>
            </a:r>
            <a:r>
              <a:rPr lang="en-US" i="1" dirty="0"/>
              <a:t>procedural </a:t>
            </a:r>
            <a:r>
              <a:rPr lang="en-US" dirty="0"/>
              <a:t>query language, serves as the basis for the SQL language.</a:t>
            </a:r>
          </a:p>
          <a:p>
            <a:r>
              <a:rPr lang="en-US" dirty="0"/>
              <a:t>It consists of a set of operations that take one or two relations as input and produce a new relation as their result. </a:t>
            </a:r>
          </a:p>
          <a:p>
            <a:endParaRPr lang="en-US" dirty="0"/>
          </a:p>
          <a:p>
            <a:r>
              <a:rPr lang="en-US" dirty="0"/>
              <a:t>The fundamental operations in the relational algebra are </a:t>
            </a:r>
            <a:r>
              <a:rPr lang="en-US" i="1" dirty="0"/>
              <a:t>select, project</a:t>
            </a:r>
            <a:r>
              <a:rPr lang="en-US" dirty="0"/>
              <a:t>, </a:t>
            </a:r>
            <a:r>
              <a:rPr lang="en-US" i="1" dirty="0"/>
              <a:t>union</a:t>
            </a:r>
            <a:r>
              <a:rPr lang="en-US" dirty="0"/>
              <a:t>, </a:t>
            </a:r>
            <a:r>
              <a:rPr lang="en-US" i="1" dirty="0"/>
              <a:t>set difference</a:t>
            </a:r>
            <a:r>
              <a:rPr lang="en-US" dirty="0"/>
              <a:t>, </a:t>
            </a:r>
            <a:r>
              <a:rPr lang="en-US" i="1" dirty="0"/>
              <a:t>Cartesian product, </a:t>
            </a:r>
            <a:r>
              <a:rPr lang="en-US" dirty="0"/>
              <a:t>and </a:t>
            </a:r>
            <a:r>
              <a:rPr lang="en-US" i="1" dirty="0"/>
              <a:t>rename</a:t>
            </a:r>
            <a:r>
              <a:rPr lang="en-US" dirty="0"/>
              <a:t>.</a:t>
            </a:r>
          </a:p>
          <a:p>
            <a:r>
              <a:rPr lang="en-US" dirty="0"/>
              <a:t> In addition to the fundamental operations, there are several other operations—namely, </a:t>
            </a:r>
            <a:r>
              <a:rPr lang="en-US" i="1" dirty="0"/>
              <a:t>set intersection</a:t>
            </a:r>
            <a:r>
              <a:rPr lang="en-US" dirty="0"/>
              <a:t>, </a:t>
            </a:r>
            <a:r>
              <a:rPr lang="en-US" i="1" dirty="0"/>
              <a:t>natural join</a:t>
            </a:r>
            <a:r>
              <a:rPr lang="en-US" dirty="0"/>
              <a:t>, and </a:t>
            </a:r>
            <a:r>
              <a:rPr lang="en-US" i="1" dirty="0"/>
              <a:t>assignment</a:t>
            </a:r>
            <a:endParaRPr lang="en-US" dirty="0"/>
          </a:p>
        </p:txBody>
      </p:sp>
    </p:spTree>
    <p:extLst>
      <p:ext uri="{BB962C8B-B14F-4D97-AF65-F5344CB8AC3E}">
        <p14:creationId xmlns:p14="http://schemas.microsoft.com/office/powerpoint/2010/main" val="2865806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94702"/>
            <a:ext cx="10515600" cy="4351338"/>
          </a:xfrm>
        </p:spPr>
        <p:txBody>
          <a:bodyPr/>
          <a:lstStyle/>
          <a:p>
            <a:r>
              <a:rPr lang="en-US" dirty="0"/>
              <a:t>The SQL language has several parts:</a:t>
            </a:r>
          </a:p>
          <a:p>
            <a:endParaRPr lang="en-US" dirty="0"/>
          </a:p>
          <a:p>
            <a:pPr marL="0" indent="0">
              <a:buNone/>
            </a:pPr>
            <a:r>
              <a:rPr lang="en-US" dirty="0"/>
              <a:t>• </a:t>
            </a:r>
            <a:r>
              <a:rPr lang="en-US" b="1" dirty="0"/>
              <a:t>Data-definition language </a:t>
            </a:r>
            <a:r>
              <a:rPr lang="en-US" dirty="0"/>
              <a:t>(DDL). The SQL DDL provides commands for defining relation schemas, deleting relations, and modifying relation schemas.</a:t>
            </a:r>
          </a:p>
          <a:p>
            <a:pPr marL="0" indent="0">
              <a:buNone/>
            </a:pPr>
            <a:endParaRPr lang="en-US" dirty="0"/>
          </a:p>
          <a:p>
            <a:pPr marL="0" indent="0">
              <a:buNone/>
            </a:pPr>
            <a:r>
              <a:rPr lang="en-US" dirty="0"/>
              <a:t>• </a:t>
            </a:r>
            <a:r>
              <a:rPr lang="en-US" b="1" dirty="0"/>
              <a:t>Data-manipulation language </a:t>
            </a:r>
            <a:r>
              <a:rPr lang="en-US" dirty="0"/>
              <a:t>(DML). The SQL DML provides the ability to query information from the database and to insert tuples into, delete tuples from, and modify tuples in the database.</a:t>
            </a:r>
          </a:p>
        </p:txBody>
      </p:sp>
    </p:spTree>
    <p:extLst>
      <p:ext uri="{BB962C8B-B14F-4D97-AF65-F5344CB8AC3E}">
        <p14:creationId xmlns:p14="http://schemas.microsoft.com/office/powerpoint/2010/main" val="4082480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40886"/>
            <a:ext cx="10515600" cy="4351338"/>
          </a:xfrm>
        </p:spPr>
        <p:txBody>
          <a:bodyPr>
            <a:normAutofit/>
          </a:bodyPr>
          <a:lstStyle/>
          <a:p>
            <a:r>
              <a:rPr lang="en-US" b="1" dirty="0"/>
              <a:t>Integrity</a:t>
            </a:r>
            <a:r>
              <a:rPr lang="en-US" dirty="0"/>
              <a:t>. The SQL DDL includes commands for specifying integrity constraints that the data stored in the database must satisfy. Updates that violate integrity constraints are disallowed.</a:t>
            </a:r>
          </a:p>
          <a:p>
            <a:endParaRPr lang="en-US" dirty="0"/>
          </a:p>
          <a:p>
            <a:pPr marL="0" indent="0">
              <a:buNone/>
            </a:pPr>
            <a:r>
              <a:rPr lang="en-US" dirty="0"/>
              <a:t>• </a:t>
            </a:r>
            <a:r>
              <a:rPr lang="en-US" b="1" dirty="0"/>
              <a:t>View definition</a:t>
            </a:r>
            <a:r>
              <a:rPr lang="en-US" dirty="0"/>
              <a:t>. The SQL DDL includes commands for defining views.</a:t>
            </a:r>
          </a:p>
          <a:p>
            <a:pPr marL="0" indent="0">
              <a:buNone/>
            </a:pPr>
            <a:endParaRPr lang="en-US" dirty="0"/>
          </a:p>
          <a:p>
            <a:pPr marL="0" indent="0">
              <a:buNone/>
            </a:pPr>
            <a:r>
              <a:rPr lang="en-US" dirty="0"/>
              <a:t>• </a:t>
            </a:r>
            <a:r>
              <a:rPr lang="en-US" b="1" dirty="0"/>
              <a:t>Authorization</a:t>
            </a:r>
            <a:r>
              <a:rPr lang="en-US" dirty="0"/>
              <a:t>: The SQL DDL includes commands for specifying access rights to relations and views.</a:t>
            </a:r>
          </a:p>
          <a:p>
            <a:pPr marL="0" indent="0">
              <a:buNone/>
            </a:pPr>
            <a:endParaRPr lang="en-US" dirty="0"/>
          </a:p>
        </p:txBody>
      </p:sp>
    </p:spTree>
    <p:extLst>
      <p:ext uri="{BB962C8B-B14F-4D97-AF65-F5344CB8AC3E}">
        <p14:creationId xmlns:p14="http://schemas.microsoft.com/office/powerpoint/2010/main" val="158148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40886"/>
            <a:ext cx="10515600" cy="4351338"/>
          </a:xfrm>
        </p:spPr>
        <p:txBody>
          <a:bodyPr>
            <a:normAutofit/>
          </a:bodyPr>
          <a:lstStyle/>
          <a:p>
            <a:pPr marL="0" indent="0">
              <a:buNone/>
            </a:pPr>
            <a:r>
              <a:rPr lang="en-US" dirty="0"/>
              <a:t>• </a:t>
            </a:r>
            <a:r>
              <a:rPr lang="en-US" b="1" dirty="0"/>
              <a:t>Embedded SQL </a:t>
            </a:r>
            <a:r>
              <a:rPr lang="en-US" dirty="0"/>
              <a:t>and </a:t>
            </a:r>
            <a:r>
              <a:rPr lang="en-US" b="1" dirty="0"/>
              <a:t>dynamic SQL</a:t>
            </a:r>
            <a:r>
              <a:rPr lang="en-US" dirty="0"/>
              <a:t>: define how SQL statements can be embedded within general-purpose programming languages, such as C, C++, and Java.</a:t>
            </a:r>
          </a:p>
          <a:p>
            <a:pPr marL="0" indent="0">
              <a:buNone/>
            </a:pPr>
            <a:endParaRPr lang="en-US" dirty="0"/>
          </a:p>
          <a:p>
            <a:pPr marL="0" indent="0">
              <a:buNone/>
            </a:pPr>
            <a:r>
              <a:rPr lang="en-US" dirty="0"/>
              <a:t>• </a:t>
            </a:r>
            <a:r>
              <a:rPr lang="en-US" b="1" dirty="0"/>
              <a:t>Transaction control</a:t>
            </a:r>
            <a:r>
              <a:rPr lang="en-US" dirty="0"/>
              <a:t>. SQL includes commands for specifying the beginning and ending of transactions.</a:t>
            </a:r>
          </a:p>
          <a:p>
            <a:pPr marL="0" indent="0">
              <a:buNone/>
            </a:pPr>
            <a:endParaRPr lang="en-US" dirty="0"/>
          </a:p>
        </p:txBody>
      </p:sp>
    </p:spTree>
    <p:extLst>
      <p:ext uri="{BB962C8B-B14F-4D97-AF65-F5344CB8AC3E}">
        <p14:creationId xmlns:p14="http://schemas.microsoft.com/office/powerpoint/2010/main" val="1056350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a:t>
            </a:r>
            <a:endParaRPr lang="en-US" dirty="0"/>
          </a:p>
        </p:txBody>
      </p:sp>
      <p:sp>
        <p:nvSpPr>
          <p:cNvPr id="3" name="Content Placeholder 2"/>
          <p:cNvSpPr>
            <a:spLocks noGrp="1"/>
          </p:cNvSpPr>
          <p:nvPr>
            <p:ph idx="1"/>
          </p:nvPr>
        </p:nvSpPr>
        <p:spPr/>
        <p:txBody>
          <a:bodyPr/>
          <a:lstStyle/>
          <a:p>
            <a:pPr fontAlgn="base"/>
            <a:r>
              <a:rPr lang="en-US" dirty="0"/>
              <a:t>These SQL commands are mainly categorized into four categories as:</a:t>
            </a:r>
          </a:p>
          <a:p>
            <a:pPr fontAlgn="base"/>
            <a:endParaRPr lang="en-US" dirty="0"/>
          </a:p>
          <a:p>
            <a:pPr fontAlgn="base"/>
            <a:r>
              <a:rPr lang="en-US" dirty="0"/>
              <a:t>DDL – Data Definition Language</a:t>
            </a:r>
          </a:p>
          <a:p>
            <a:pPr fontAlgn="base"/>
            <a:r>
              <a:rPr lang="en-US" dirty="0" err="1"/>
              <a:t>DQl</a:t>
            </a:r>
            <a:r>
              <a:rPr lang="en-US" dirty="0"/>
              <a:t> – Data Query Language</a:t>
            </a:r>
          </a:p>
          <a:p>
            <a:pPr fontAlgn="base"/>
            <a:r>
              <a:rPr lang="en-US" dirty="0"/>
              <a:t>DML – Data Manipulation Language</a:t>
            </a:r>
          </a:p>
          <a:p>
            <a:pPr fontAlgn="base"/>
            <a:r>
              <a:rPr lang="en-US" dirty="0"/>
              <a:t>DCL – Data Control Language</a:t>
            </a:r>
          </a:p>
          <a:p>
            <a:endParaRPr lang="en-US" dirty="0"/>
          </a:p>
        </p:txBody>
      </p:sp>
    </p:spTree>
    <p:extLst>
      <p:ext uri="{BB962C8B-B14F-4D97-AF65-F5344CB8AC3E}">
        <p14:creationId xmlns:p14="http://schemas.microsoft.com/office/powerpoint/2010/main" val="3962682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0309" t="21896" r="33793" b="22336"/>
          <a:stretch/>
        </p:blipFill>
        <p:spPr>
          <a:xfrm>
            <a:off x="2253761" y="9716"/>
            <a:ext cx="7684477" cy="6711759"/>
          </a:xfrm>
          <a:prstGeom prst="rect">
            <a:avLst/>
          </a:prstGeom>
        </p:spPr>
      </p:pic>
    </p:spTree>
    <p:extLst>
      <p:ext uri="{BB962C8B-B14F-4D97-AF65-F5344CB8AC3E}">
        <p14:creationId xmlns:p14="http://schemas.microsoft.com/office/powerpoint/2010/main" val="2403376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Times New Roman" pitchFamily="18" charset="0"/>
                <a:cs typeface="Times New Roman" pitchFamily="18" charset="0"/>
              </a:rPr>
              <a:t>DDL constructs</a:t>
            </a:r>
            <a:endParaRPr lang="fr-FR" sz="48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a:t>The SQL DDL allows specification of a set of relations and information about each relation, including:</a:t>
            </a:r>
          </a:p>
          <a:p>
            <a:pPr marL="0" indent="0">
              <a:buNone/>
            </a:pPr>
            <a:r>
              <a:rPr lang="en-US" dirty="0"/>
              <a:t>• The schema for each relation.</a:t>
            </a:r>
          </a:p>
          <a:p>
            <a:pPr marL="0" indent="0">
              <a:buNone/>
            </a:pPr>
            <a:r>
              <a:rPr lang="en-US" dirty="0"/>
              <a:t>• The types of values associated with each attribute.</a:t>
            </a:r>
          </a:p>
          <a:p>
            <a:pPr marL="0" indent="0">
              <a:buNone/>
            </a:pPr>
            <a:r>
              <a:rPr lang="en-US" dirty="0"/>
              <a:t>• The integrity constraints.</a:t>
            </a:r>
          </a:p>
          <a:p>
            <a:pPr marL="0" indent="0">
              <a:buNone/>
            </a:pPr>
            <a:r>
              <a:rPr lang="en-US" dirty="0"/>
              <a:t>• The set of indices to be maintained for each relation.</a:t>
            </a:r>
          </a:p>
          <a:p>
            <a:r>
              <a:rPr lang="en-US" dirty="0"/>
              <a:t>The security and authorization information for each relation.</a:t>
            </a:r>
          </a:p>
          <a:p>
            <a:pPr marL="0" indent="0">
              <a:buNone/>
            </a:pPr>
            <a:r>
              <a:rPr lang="en-US" dirty="0"/>
              <a:t>• The physical storage structure of each relation on disk.</a:t>
            </a:r>
          </a:p>
        </p:txBody>
      </p:sp>
    </p:spTree>
    <p:extLst>
      <p:ext uri="{BB962C8B-B14F-4D97-AF65-F5344CB8AC3E}">
        <p14:creationId xmlns:p14="http://schemas.microsoft.com/office/powerpoint/2010/main" val="37659053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p:txBody>
          <a:bodyPr/>
          <a:lstStyle/>
          <a:p>
            <a:r>
              <a:rPr lang="en-US" dirty="0"/>
              <a:t>It provides commands like:</a:t>
            </a:r>
          </a:p>
          <a:p>
            <a:pPr>
              <a:buFont typeface="Wingdings" panose="05000000000000000000" pitchFamily="2" charset="2"/>
              <a:buChar char="ü"/>
            </a:pPr>
            <a:r>
              <a:rPr lang="en-US" dirty="0"/>
              <a:t>CREATE: to create objects in a database.</a:t>
            </a:r>
          </a:p>
          <a:p>
            <a:pPr>
              <a:buFont typeface="Wingdings" panose="05000000000000000000" pitchFamily="2" charset="2"/>
              <a:buChar char="ü"/>
            </a:pPr>
            <a:r>
              <a:rPr lang="en-US" dirty="0"/>
              <a:t>ALTER: to alter the schema, or logical structure of the database.</a:t>
            </a:r>
          </a:p>
          <a:p>
            <a:pPr>
              <a:buFont typeface="Wingdings" panose="05000000000000000000" pitchFamily="2" charset="2"/>
              <a:buChar char="ü"/>
            </a:pPr>
            <a:r>
              <a:rPr lang="en-US" dirty="0"/>
              <a:t>DROP: to delete objects from the database.</a:t>
            </a:r>
          </a:p>
          <a:p>
            <a:pPr>
              <a:buFont typeface="Wingdings" panose="05000000000000000000" pitchFamily="2" charset="2"/>
              <a:buChar char="ü"/>
            </a:pPr>
            <a:r>
              <a:rPr lang="en-US" dirty="0"/>
              <a:t>TRUNCATE: to remove all records from the table</a:t>
            </a:r>
            <a:r>
              <a:rPr lang="en-US" b="1" dirty="0"/>
              <a:t>.</a:t>
            </a:r>
            <a:endParaRPr lang="en-US" dirty="0"/>
          </a:p>
        </p:txBody>
      </p:sp>
    </p:spTree>
    <p:extLst>
      <p:ext uri="{BB962C8B-B14F-4D97-AF65-F5344CB8AC3E}">
        <p14:creationId xmlns:p14="http://schemas.microsoft.com/office/powerpoint/2010/main" val="28762974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Create Table</a:t>
            </a:r>
          </a:p>
        </p:txBody>
      </p:sp>
      <p:sp>
        <p:nvSpPr>
          <p:cNvPr id="3" name="Content Placeholder 2"/>
          <p:cNvSpPr>
            <a:spLocks noGrp="1"/>
          </p:cNvSpPr>
          <p:nvPr>
            <p:ph idx="1"/>
          </p:nvPr>
        </p:nvSpPr>
        <p:spPr/>
        <p:txBody>
          <a:bodyPr>
            <a:noAutofit/>
          </a:bodyPr>
          <a:lstStyle/>
          <a:p>
            <a:r>
              <a:rPr lang="en-US" sz="2400" dirty="0"/>
              <a:t>The CREATE TABLE statement is used to create a new table in a database.</a:t>
            </a:r>
          </a:p>
          <a:p>
            <a:r>
              <a:rPr lang="en-US" sz="2400" b="1" dirty="0"/>
              <a:t>Syntax:</a:t>
            </a:r>
          </a:p>
          <a:p>
            <a:pPr marL="0" indent="0" algn="ctr">
              <a:lnSpc>
                <a:spcPct val="100000"/>
              </a:lnSpc>
              <a:spcBef>
                <a:spcPts val="600"/>
              </a:spcBef>
              <a:buNone/>
            </a:pPr>
            <a:r>
              <a:rPr lang="en-US" dirty="0"/>
              <a:t>CREATE TABLE </a:t>
            </a:r>
            <a:r>
              <a:rPr lang="en-US" dirty="0" err="1"/>
              <a:t>table_name</a:t>
            </a:r>
            <a:r>
              <a:rPr lang="en-US" dirty="0"/>
              <a:t>(</a:t>
            </a:r>
          </a:p>
          <a:p>
            <a:pPr marL="0" indent="0" algn="ctr">
              <a:lnSpc>
                <a:spcPct val="100000"/>
              </a:lnSpc>
              <a:spcBef>
                <a:spcPts val="600"/>
              </a:spcBef>
              <a:buNone/>
            </a:pPr>
            <a:r>
              <a:rPr lang="en-US" dirty="0"/>
              <a:t>Column1 Datatype(Size) [ NULL | NOT NULL ],</a:t>
            </a:r>
          </a:p>
          <a:p>
            <a:pPr marL="0" indent="0" algn="ctr">
              <a:lnSpc>
                <a:spcPct val="100000"/>
              </a:lnSpc>
              <a:spcBef>
                <a:spcPts val="600"/>
              </a:spcBef>
              <a:buNone/>
            </a:pPr>
            <a:r>
              <a:rPr lang="en-US" dirty="0"/>
              <a:t>Column2 Datatype(Size) [ NULL | NOT NULL ], ... );</a:t>
            </a:r>
          </a:p>
          <a:p>
            <a:r>
              <a:rPr lang="en-US" sz="2400" b="1" dirty="0"/>
              <a:t>Example:</a:t>
            </a:r>
          </a:p>
          <a:p>
            <a:pPr marL="0" indent="0" algn="ctr">
              <a:buNone/>
            </a:pPr>
            <a:r>
              <a:rPr lang="en-US" sz="2400" dirty="0"/>
              <a:t>CREATE TABLE Students(</a:t>
            </a:r>
          </a:p>
          <a:p>
            <a:pPr marL="0" indent="0" algn="ctr">
              <a:buNone/>
            </a:pPr>
            <a:r>
              <a:rPr lang="en-US" sz="2400" dirty="0" err="1"/>
              <a:t>Roll_No</a:t>
            </a:r>
            <a:r>
              <a:rPr lang="en-US" sz="2400" dirty="0"/>
              <a:t> </a:t>
            </a:r>
            <a:r>
              <a:rPr lang="en-US" sz="2400" dirty="0" err="1"/>
              <a:t>int</a:t>
            </a:r>
            <a:r>
              <a:rPr lang="en-US" sz="2400" dirty="0"/>
              <a:t>(3) NOT NULL,</a:t>
            </a:r>
          </a:p>
          <a:p>
            <a:pPr marL="0" indent="0" algn="ctr">
              <a:buNone/>
            </a:pPr>
            <a:r>
              <a:rPr lang="en-US" sz="2400" dirty="0"/>
              <a:t>Name varchar(20),</a:t>
            </a:r>
          </a:p>
          <a:p>
            <a:pPr marL="0" indent="0" algn="ctr">
              <a:buNone/>
            </a:pPr>
            <a:r>
              <a:rPr lang="en-US" sz="2400" dirty="0"/>
              <a:t>Subject varchar(20) );</a:t>
            </a:r>
          </a:p>
        </p:txBody>
      </p:sp>
    </p:spTree>
    <p:extLst>
      <p:ext uri="{BB962C8B-B14F-4D97-AF65-F5344CB8AC3E}">
        <p14:creationId xmlns:p14="http://schemas.microsoft.com/office/powerpoint/2010/main" val="2415173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Basic Types</a:t>
            </a:r>
            <a:endParaRPr lang="en-US" dirty="0"/>
          </a:p>
        </p:txBody>
      </p:sp>
      <p:sp>
        <p:nvSpPr>
          <p:cNvPr id="3" name="Content Placeholder 2"/>
          <p:cNvSpPr>
            <a:spLocks noGrp="1"/>
          </p:cNvSpPr>
          <p:nvPr>
            <p:ph idx="1"/>
          </p:nvPr>
        </p:nvSpPr>
        <p:spPr>
          <a:xfrm>
            <a:off x="1189892" y="1892910"/>
            <a:ext cx="10515600" cy="4261218"/>
          </a:xfrm>
        </p:spPr>
        <p:txBody>
          <a:bodyPr>
            <a:normAutofit/>
          </a:bodyPr>
          <a:lstStyle/>
          <a:p>
            <a:r>
              <a:rPr lang="en-US" sz="2400" dirty="0"/>
              <a:t>The SQL standard supports a variety of built-in types, including:</a:t>
            </a:r>
          </a:p>
          <a:p>
            <a:endParaRPr lang="en-US" sz="2400" dirty="0"/>
          </a:p>
          <a:p>
            <a:r>
              <a:rPr lang="en-US" sz="2400" b="1" dirty="0"/>
              <a:t>char</a:t>
            </a:r>
            <a:r>
              <a:rPr lang="en-US" sz="2400" dirty="0"/>
              <a:t>(</a:t>
            </a:r>
            <a:r>
              <a:rPr lang="en-US" sz="2400" i="1" dirty="0"/>
              <a:t>n</a:t>
            </a:r>
            <a:r>
              <a:rPr lang="en-US" sz="2400" dirty="0"/>
              <a:t>): A fixed-length character string with user-specified length </a:t>
            </a:r>
            <a:r>
              <a:rPr lang="en-US" sz="2400" i="1" dirty="0"/>
              <a:t>n</a:t>
            </a:r>
            <a:r>
              <a:rPr lang="en-US" sz="2400" dirty="0"/>
              <a:t>. The full form, </a:t>
            </a:r>
            <a:r>
              <a:rPr lang="en-US" sz="2400" b="1" dirty="0"/>
              <a:t>character</a:t>
            </a:r>
            <a:r>
              <a:rPr lang="en-US" sz="2400" dirty="0"/>
              <a:t>, can be used instead.</a:t>
            </a:r>
          </a:p>
          <a:p>
            <a:pPr marL="0" indent="0">
              <a:buNone/>
            </a:pPr>
            <a:r>
              <a:rPr lang="en-US" sz="2400" dirty="0"/>
              <a:t>• </a:t>
            </a:r>
            <a:r>
              <a:rPr lang="en-US" sz="2400" b="1" dirty="0"/>
              <a:t>varchar</a:t>
            </a:r>
            <a:r>
              <a:rPr lang="en-US" sz="2400" dirty="0"/>
              <a:t>(</a:t>
            </a:r>
            <a:r>
              <a:rPr lang="en-US" sz="2400" i="1" dirty="0"/>
              <a:t>n</a:t>
            </a:r>
            <a:r>
              <a:rPr lang="en-US" sz="2400" dirty="0"/>
              <a:t>): A variable-length character string with user-specified maximum</a:t>
            </a:r>
          </a:p>
          <a:p>
            <a:pPr marL="0" indent="0">
              <a:buNone/>
            </a:pPr>
            <a:r>
              <a:rPr lang="en-US" sz="2400" dirty="0"/>
              <a:t>length </a:t>
            </a:r>
            <a:r>
              <a:rPr lang="en-US" sz="2400" i="1" dirty="0"/>
              <a:t>n</a:t>
            </a:r>
            <a:r>
              <a:rPr lang="en-US" sz="2400" dirty="0"/>
              <a:t>. The full form, </a:t>
            </a:r>
            <a:r>
              <a:rPr lang="en-US" sz="2400" b="1" dirty="0"/>
              <a:t>character varying</a:t>
            </a:r>
            <a:r>
              <a:rPr lang="en-US" sz="2400" dirty="0"/>
              <a:t>, is equivalent.</a:t>
            </a:r>
          </a:p>
          <a:p>
            <a:pPr marL="0" indent="0">
              <a:buNone/>
            </a:pPr>
            <a:r>
              <a:rPr lang="en-US" sz="2400" dirty="0"/>
              <a:t>• </a:t>
            </a:r>
            <a:r>
              <a:rPr lang="en-US" sz="2400" b="1" dirty="0" err="1"/>
              <a:t>int</a:t>
            </a:r>
            <a:r>
              <a:rPr lang="en-US" sz="2400" dirty="0"/>
              <a:t>: An integer (a finite subset of the integers that is machine dependent). The</a:t>
            </a:r>
          </a:p>
          <a:p>
            <a:pPr marL="0" indent="0">
              <a:buNone/>
            </a:pPr>
            <a:r>
              <a:rPr lang="en-US" sz="2400" dirty="0"/>
              <a:t>full form, </a:t>
            </a:r>
            <a:r>
              <a:rPr lang="en-US" sz="2400" b="1" dirty="0"/>
              <a:t>integer</a:t>
            </a:r>
            <a:r>
              <a:rPr lang="en-US" sz="2400" dirty="0"/>
              <a:t>, is equivalent.</a:t>
            </a:r>
          </a:p>
          <a:p>
            <a:pPr marL="0" indent="0">
              <a:buNone/>
            </a:pPr>
            <a:r>
              <a:rPr lang="en-US" sz="2400" dirty="0"/>
              <a:t>• </a:t>
            </a:r>
            <a:r>
              <a:rPr lang="en-US" sz="2400" b="1" dirty="0" err="1"/>
              <a:t>smallint</a:t>
            </a:r>
            <a:r>
              <a:rPr lang="en-US" sz="2400" dirty="0"/>
              <a:t>: A small integer (a machine-dependent subset of the integer type).</a:t>
            </a:r>
          </a:p>
        </p:txBody>
      </p:sp>
    </p:spTree>
    <p:extLst>
      <p:ext uri="{BB962C8B-B14F-4D97-AF65-F5344CB8AC3E}">
        <p14:creationId xmlns:p14="http://schemas.microsoft.com/office/powerpoint/2010/main" val="30734251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Basic Types</a:t>
            </a:r>
            <a:endParaRPr lang="en-US" dirty="0"/>
          </a:p>
        </p:txBody>
      </p:sp>
      <p:sp>
        <p:nvSpPr>
          <p:cNvPr id="3" name="Content Placeholder 2"/>
          <p:cNvSpPr>
            <a:spLocks noGrp="1"/>
          </p:cNvSpPr>
          <p:nvPr>
            <p:ph idx="1"/>
          </p:nvPr>
        </p:nvSpPr>
        <p:spPr>
          <a:xfrm>
            <a:off x="838200" y="1825625"/>
            <a:ext cx="10515600" cy="4530726"/>
          </a:xfrm>
        </p:spPr>
        <p:txBody>
          <a:bodyPr>
            <a:normAutofit/>
          </a:bodyPr>
          <a:lstStyle/>
          <a:p>
            <a:pPr marL="0" indent="0">
              <a:buNone/>
            </a:pPr>
            <a:r>
              <a:rPr lang="en-US" sz="2400" dirty="0"/>
              <a:t>• </a:t>
            </a:r>
            <a:r>
              <a:rPr lang="en-US" sz="2400" b="1" dirty="0"/>
              <a:t>numeric</a:t>
            </a:r>
            <a:r>
              <a:rPr lang="en-US" sz="2400" dirty="0"/>
              <a:t>(</a:t>
            </a:r>
            <a:r>
              <a:rPr lang="en-US" sz="2400" i="1" dirty="0"/>
              <a:t>p, d</a:t>
            </a:r>
            <a:r>
              <a:rPr lang="en-US" sz="2400" dirty="0"/>
              <a:t>):</a:t>
            </a:r>
            <a:r>
              <a:rPr lang="en-US" sz="2400" dirty="0" err="1"/>
              <a:t>Afixed</a:t>
            </a:r>
            <a:r>
              <a:rPr lang="en-US" sz="2400" dirty="0"/>
              <a:t>-point </a:t>
            </a:r>
            <a:r>
              <a:rPr lang="en-US" sz="2400" dirty="0" err="1"/>
              <a:t>numberwith</a:t>
            </a:r>
            <a:r>
              <a:rPr lang="en-US" sz="2400" dirty="0"/>
              <a:t> user-specified precision. The number</a:t>
            </a:r>
          </a:p>
          <a:p>
            <a:pPr marL="0" indent="0">
              <a:buNone/>
            </a:pPr>
            <a:r>
              <a:rPr lang="en-US" sz="2400" dirty="0"/>
              <a:t>consists of </a:t>
            </a:r>
            <a:r>
              <a:rPr lang="en-US" sz="2400" i="1" dirty="0"/>
              <a:t>p </a:t>
            </a:r>
            <a:r>
              <a:rPr lang="en-US" sz="2400" dirty="0"/>
              <a:t>digits (plus a sign), and </a:t>
            </a:r>
            <a:r>
              <a:rPr lang="en-US" sz="2400" i="1" dirty="0"/>
              <a:t>d </a:t>
            </a:r>
            <a:r>
              <a:rPr lang="en-US" sz="2400" dirty="0"/>
              <a:t>of the </a:t>
            </a:r>
            <a:r>
              <a:rPr lang="en-US" sz="2400" i="1" dirty="0"/>
              <a:t>p </a:t>
            </a:r>
            <a:r>
              <a:rPr lang="en-US" sz="2400" dirty="0"/>
              <a:t>digits are to the right of</a:t>
            </a:r>
          </a:p>
          <a:p>
            <a:pPr marL="0" indent="0">
              <a:buNone/>
            </a:pPr>
            <a:r>
              <a:rPr lang="en-US" sz="2400" dirty="0"/>
              <a:t>the decimal point. Thus, </a:t>
            </a:r>
            <a:r>
              <a:rPr lang="en-US" sz="2400" b="1" dirty="0"/>
              <a:t>numeric</a:t>
            </a:r>
            <a:r>
              <a:rPr lang="en-US" sz="2400" dirty="0"/>
              <a:t>(3,1) allows 44</a:t>
            </a:r>
            <a:r>
              <a:rPr lang="en-US" sz="2400" i="1" dirty="0"/>
              <a:t>.</a:t>
            </a:r>
            <a:r>
              <a:rPr lang="en-US" sz="2400" dirty="0"/>
              <a:t>5 to be stored exactly, but</a:t>
            </a:r>
          </a:p>
          <a:p>
            <a:pPr marL="0" indent="0">
              <a:buNone/>
            </a:pPr>
            <a:r>
              <a:rPr lang="en-US" sz="2400" dirty="0"/>
              <a:t>neither 444</a:t>
            </a:r>
            <a:r>
              <a:rPr lang="en-US" sz="2400" i="1" dirty="0"/>
              <a:t>.</a:t>
            </a:r>
            <a:r>
              <a:rPr lang="en-US" sz="2400" dirty="0"/>
              <a:t>5 or 0</a:t>
            </a:r>
            <a:r>
              <a:rPr lang="en-US" sz="2400" i="1" dirty="0"/>
              <a:t>.</a:t>
            </a:r>
            <a:r>
              <a:rPr lang="en-US" sz="2400" dirty="0"/>
              <a:t>32 can be stored exactly in a field of this type.</a:t>
            </a:r>
          </a:p>
          <a:p>
            <a:pPr marL="0" indent="0">
              <a:buNone/>
            </a:pPr>
            <a:r>
              <a:rPr lang="en-US" sz="2400" dirty="0"/>
              <a:t>• </a:t>
            </a:r>
            <a:r>
              <a:rPr lang="en-US" sz="2400" b="1" dirty="0"/>
              <a:t>real, double precision</a:t>
            </a:r>
            <a:r>
              <a:rPr lang="en-US" sz="2400" dirty="0"/>
              <a:t>: Floating-point and double-precision floating-point</a:t>
            </a:r>
          </a:p>
          <a:p>
            <a:pPr marL="0" indent="0">
              <a:buNone/>
            </a:pPr>
            <a:r>
              <a:rPr lang="en-US" sz="2400" dirty="0"/>
              <a:t>numbers with machine-dependent precision.</a:t>
            </a:r>
          </a:p>
          <a:p>
            <a:pPr marL="0" indent="0">
              <a:buNone/>
            </a:pPr>
            <a:r>
              <a:rPr lang="en-US" sz="2400" dirty="0"/>
              <a:t>• </a:t>
            </a:r>
            <a:r>
              <a:rPr lang="en-US" sz="2400" b="1" dirty="0"/>
              <a:t>float</a:t>
            </a:r>
            <a:r>
              <a:rPr lang="en-US" sz="2400" dirty="0"/>
              <a:t>(</a:t>
            </a:r>
            <a:r>
              <a:rPr lang="en-US" sz="2400" i="1" dirty="0"/>
              <a:t>n</a:t>
            </a:r>
            <a:r>
              <a:rPr lang="en-US" sz="2400" dirty="0"/>
              <a:t>): A floating-point number, with precision of at least </a:t>
            </a:r>
            <a:r>
              <a:rPr lang="en-US" sz="2400" i="1" dirty="0"/>
              <a:t>n </a:t>
            </a:r>
            <a:r>
              <a:rPr lang="en-US" sz="2400" dirty="0"/>
              <a:t>digits.</a:t>
            </a:r>
          </a:p>
          <a:p>
            <a:pPr marL="0" indent="0">
              <a:buNone/>
            </a:pPr>
            <a:endParaRPr lang="en-US" sz="2400" dirty="0"/>
          </a:p>
          <a:p>
            <a:r>
              <a:rPr lang="en-US" sz="2400" dirty="0"/>
              <a:t>Each type may include a special value called the </a:t>
            </a:r>
            <a:r>
              <a:rPr lang="en-US" sz="2400" b="1" dirty="0"/>
              <a:t>null </a:t>
            </a:r>
            <a:r>
              <a:rPr lang="en-US" sz="2400" dirty="0"/>
              <a:t>value. A null value indicates an absent value that may exist but be unknown or that may not exist at all.</a:t>
            </a:r>
          </a:p>
          <a:p>
            <a:pPr marL="0" indent="0">
              <a:buNone/>
            </a:pPr>
            <a:endParaRPr lang="en-US" sz="2400" dirty="0"/>
          </a:p>
        </p:txBody>
      </p:sp>
    </p:spTree>
    <p:extLst>
      <p:ext uri="{BB962C8B-B14F-4D97-AF65-F5344CB8AC3E}">
        <p14:creationId xmlns:p14="http://schemas.microsoft.com/office/powerpoint/2010/main" val="2911664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Relational algebra :</a:t>
            </a:r>
            <a:r>
              <a:rPr lang="en-US" b="1" dirty="0"/>
              <a:t> Operations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a:t>Select </a:t>
            </a:r>
          </a:p>
          <a:p>
            <a:r>
              <a:rPr lang="en-US" dirty="0"/>
              <a:t>Project</a:t>
            </a:r>
          </a:p>
          <a:p>
            <a:r>
              <a:rPr lang="en-US" dirty="0"/>
              <a:t>Rename</a:t>
            </a:r>
          </a:p>
          <a:p>
            <a:endParaRPr lang="en-US" dirty="0"/>
          </a:p>
          <a:p>
            <a:r>
              <a:rPr lang="en-US" dirty="0"/>
              <a:t>Set Operators</a:t>
            </a:r>
          </a:p>
          <a:p>
            <a:pPr lvl="1"/>
            <a:r>
              <a:rPr lang="en-US" sz="2800" dirty="0"/>
              <a:t>Union</a:t>
            </a:r>
          </a:p>
          <a:p>
            <a:pPr lvl="1"/>
            <a:r>
              <a:rPr lang="en-US" sz="2800" dirty="0"/>
              <a:t>Intersect (Intersection)</a:t>
            </a:r>
          </a:p>
          <a:p>
            <a:pPr lvl="1"/>
            <a:r>
              <a:rPr lang="en-US" sz="2800" dirty="0"/>
              <a:t>Minus (Set Difference)</a:t>
            </a:r>
          </a:p>
          <a:p>
            <a:r>
              <a:rPr lang="en-US" dirty="0"/>
              <a:t>Cartesian-Product</a:t>
            </a:r>
          </a:p>
          <a:p>
            <a:r>
              <a:rPr lang="en-US" dirty="0"/>
              <a:t>Join operations</a:t>
            </a:r>
          </a:p>
        </p:txBody>
      </p:sp>
      <p:sp>
        <p:nvSpPr>
          <p:cNvPr id="5" name="Right Brace 4"/>
          <p:cNvSpPr/>
          <p:nvPr/>
        </p:nvSpPr>
        <p:spPr>
          <a:xfrm>
            <a:off x="3165231" y="1863969"/>
            <a:ext cx="87923" cy="13188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3798158" y="2338726"/>
            <a:ext cx="2374042" cy="461665"/>
          </a:xfrm>
          <a:prstGeom prst="rect">
            <a:avLst/>
          </a:prstGeom>
        </p:spPr>
        <p:txBody>
          <a:bodyPr wrap="square">
            <a:spAutoFit/>
          </a:bodyPr>
          <a:lstStyle/>
          <a:p>
            <a:r>
              <a:rPr lang="en-US" sz="2400" i="1" dirty="0"/>
              <a:t>unary </a:t>
            </a:r>
            <a:r>
              <a:rPr lang="en-US" sz="2400" dirty="0"/>
              <a:t>operations</a:t>
            </a:r>
          </a:p>
        </p:txBody>
      </p:sp>
      <p:sp>
        <p:nvSpPr>
          <p:cNvPr id="7" name="Right Brace 6"/>
          <p:cNvSpPr/>
          <p:nvPr/>
        </p:nvSpPr>
        <p:spPr>
          <a:xfrm>
            <a:off x="4897256" y="3535383"/>
            <a:ext cx="237452" cy="24433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5952333" y="4526242"/>
            <a:ext cx="2549096" cy="461665"/>
          </a:xfrm>
          <a:prstGeom prst="rect">
            <a:avLst/>
          </a:prstGeom>
        </p:spPr>
        <p:txBody>
          <a:bodyPr wrap="none">
            <a:spAutoFit/>
          </a:bodyPr>
          <a:lstStyle/>
          <a:p>
            <a:r>
              <a:rPr lang="en-US" sz="2400" i="1" dirty="0">
                <a:latin typeface="Palatino-Italic"/>
              </a:rPr>
              <a:t>binary </a:t>
            </a:r>
            <a:r>
              <a:rPr lang="en-US" sz="2400" dirty="0">
                <a:latin typeface="Palatino-Roman"/>
              </a:rPr>
              <a:t>operations</a:t>
            </a:r>
            <a:endParaRPr lang="en-US" sz="2400" dirty="0"/>
          </a:p>
        </p:txBody>
      </p:sp>
    </p:spTree>
    <p:extLst>
      <p:ext uri="{BB962C8B-B14F-4D97-AF65-F5344CB8AC3E}">
        <p14:creationId xmlns:p14="http://schemas.microsoft.com/office/powerpoint/2010/main" val="28690262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Basic Types</a:t>
            </a:r>
            <a:endParaRPr lang="en-US" dirty="0"/>
          </a:p>
        </p:txBody>
      </p:sp>
      <p:sp>
        <p:nvSpPr>
          <p:cNvPr id="3" name="Content Placeholder 2"/>
          <p:cNvSpPr>
            <a:spLocks noGrp="1"/>
          </p:cNvSpPr>
          <p:nvPr>
            <p:ph idx="1"/>
          </p:nvPr>
        </p:nvSpPr>
        <p:spPr>
          <a:xfrm>
            <a:off x="1084385" y="1984192"/>
            <a:ext cx="10515600" cy="4078654"/>
          </a:xfrm>
        </p:spPr>
        <p:txBody>
          <a:bodyPr>
            <a:normAutofit/>
          </a:bodyPr>
          <a:lstStyle/>
          <a:p>
            <a:r>
              <a:rPr lang="en-US" sz="2400" dirty="0"/>
              <a:t>The </a:t>
            </a:r>
            <a:r>
              <a:rPr lang="en-US" sz="2400" b="1" dirty="0"/>
              <a:t>char </a:t>
            </a:r>
            <a:r>
              <a:rPr lang="en-US" sz="2400" dirty="0"/>
              <a:t>data type stores fixed length strings. Consider, for example, an attribute </a:t>
            </a:r>
            <a:r>
              <a:rPr lang="en-US" sz="2400" i="1" dirty="0"/>
              <a:t>A </a:t>
            </a:r>
            <a:r>
              <a:rPr lang="en-US" sz="2400" dirty="0"/>
              <a:t>of type </a:t>
            </a:r>
            <a:r>
              <a:rPr lang="en-US" sz="2400" b="1" dirty="0"/>
              <a:t>char</a:t>
            </a:r>
            <a:r>
              <a:rPr lang="en-US" sz="2400" dirty="0"/>
              <a:t>(10). If we store a string “</a:t>
            </a:r>
            <a:r>
              <a:rPr lang="en-US" sz="2400" dirty="0" err="1"/>
              <a:t>Avi</a:t>
            </a:r>
            <a:r>
              <a:rPr lang="en-US" sz="2400" dirty="0"/>
              <a:t>” in this attribute, 7 spaces are appended to the string to make it 10 characters long. In contrast, if attribute </a:t>
            </a:r>
            <a:r>
              <a:rPr lang="en-US" sz="2400" i="1" dirty="0"/>
              <a:t>B </a:t>
            </a:r>
            <a:r>
              <a:rPr lang="en-US" sz="2400" dirty="0"/>
              <a:t>were of type </a:t>
            </a:r>
            <a:r>
              <a:rPr lang="en-US" sz="2400" b="1" dirty="0"/>
              <a:t>varchar</a:t>
            </a:r>
            <a:r>
              <a:rPr lang="en-US" sz="2400" dirty="0"/>
              <a:t>(10), and we store “</a:t>
            </a:r>
            <a:r>
              <a:rPr lang="en-US" sz="2400" dirty="0" err="1"/>
              <a:t>Avi</a:t>
            </a:r>
            <a:r>
              <a:rPr lang="en-US" sz="2400" dirty="0"/>
              <a:t>” in attribute </a:t>
            </a:r>
            <a:r>
              <a:rPr lang="en-US" sz="2400" i="1" dirty="0"/>
              <a:t>B</a:t>
            </a:r>
            <a:r>
              <a:rPr lang="en-US" sz="2400" dirty="0"/>
              <a:t>, no spaces would be added.</a:t>
            </a:r>
          </a:p>
          <a:p>
            <a:endParaRPr lang="en-US" sz="2400" dirty="0"/>
          </a:p>
          <a:p>
            <a:r>
              <a:rPr lang="en-US" sz="2400" dirty="0"/>
              <a:t>When comparing a </a:t>
            </a:r>
            <a:r>
              <a:rPr lang="en-US" sz="2400" b="1" dirty="0"/>
              <a:t>char </a:t>
            </a:r>
            <a:r>
              <a:rPr lang="en-US" sz="2400" dirty="0"/>
              <a:t>type with a </a:t>
            </a:r>
            <a:r>
              <a:rPr lang="en-US" sz="2400" b="1" dirty="0"/>
              <a:t>varchar </a:t>
            </a:r>
            <a:r>
              <a:rPr lang="en-US" sz="2400" dirty="0"/>
              <a:t>type, even if the same value “</a:t>
            </a:r>
            <a:r>
              <a:rPr lang="en-US" sz="2400" dirty="0" err="1"/>
              <a:t>Avi</a:t>
            </a:r>
            <a:r>
              <a:rPr lang="en-US" sz="2400" dirty="0"/>
              <a:t>” is stored in the attributes </a:t>
            </a:r>
            <a:r>
              <a:rPr lang="en-US" sz="2400" i="1" dirty="0"/>
              <a:t>A </a:t>
            </a:r>
            <a:r>
              <a:rPr lang="en-US" sz="2400" dirty="0"/>
              <a:t>and </a:t>
            </a:r>
            <a:r>
              <a:rPr lang="en-US" sz="2400" i="1" dirty="0"/>
              <a:t>B </a:t>
            </a:r>
            <a:r>
              <a:rPr lang="en-US" sz="2400" dirty="0"/>
              <a:t>above, a comparison </a:t>
            </a:r>
            <a:r>
              <a:rPr lang="en-US" sz="2400" i="1" dirty="0"/>
              <a:t>A</a:t>
            </a:r>
            <a:r>
              <a:rPr lang="en-US" sz="2400" dirty="0"/>
              <a:t>=</a:t>
            </a:r>
            <a:r>
              <a:rPr lang="en-US" sz="2400" i="1" dirty="0"/>
              <a:t>B </a:t>
            </a:r>
            <a:r>
              <a:rPr lang="en-US" sz="2400" dirty="0"/>
              <a:t>may return false. We recommend you always use the </a:t>
            </a:r>
            <a:r>
              <a:rPr lang="en-US" sz="2400" b="1" dirty="0"/>
              <a:t>varchar </a:t>
            </a:r>
            <a:r>
              <a:rPr lang="en-US" sz="2400" dirty="0"/>
              <a:t>type instead of the </a:t>
            </a:r>
            <a:r>
              <a:rPr lang="en-US" sz="2400" b="1" dirty="0"/>
              <a:t>char </a:t>
            </a:r>
            <a:r>
              <a:rPr lang="en-US" sz="2400" dirty="0"/>
              <a:t>type to avoid these problems.</a:t>
            </a:r>
          </a:p>
        </p:txBody>
      </p:sp>
    </p:spTree>
    <p:extLst>
      <p:ext uri="{BB962C8B-B14F-4D97-AF65-F5344CB8AC3E}">
        <p14:creationId xmlns:p14="http://schemas.microsoft.com/office/powerpoint/2010/main" val="3749864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ALTER</a:t>
            </a:r>
            <a:endParaRPr lang="en-US" dirty="0"/>
          </a:p>
        </p:txBody>
      </p:sp>
      <p:sp>
        <p:nvSpPr>
          <p:cNvPr id="3" name="Content Placeholder 2"/>
          <p:cNvSpPr>
            <a:spLocks noGrp="1"/>
          </p:cNvSpPr>
          <p:nvPr>
            <p:ph idx="1"/>
          </p:nvPr>
        </p:nvSpPr>
        <p:spPr/>
        <p:txBody>
          <a:bodyPr>
            <a:normAutofit lnSpcReduction="10000"/>
          </a:bodyPr>
          <a:lstStyle/>
          <a:p>
            <a:r>
              <a:rPr lang="en-US" dirty="0"/>
              <a:t>ALTER TABLE statement is used to add, modify, or drop columns in a table.</a:t>
            </a:r>
          </a:p>
          <a:p>
            <a:endParaRPr lang="en-US" dirty="0"/>
          </a:p>
          <a:p>
            <a:r>
              <a:rPr lang="en-US" dirty="0"/>
              <a:t> </a:t>
            </a:r>
            <a:r>
              <a:rPr lang="en-US" b="1" dirty="0"/>
              <a:t>Add Column: </a:t>
            </a:r>
            <a:r>
              <a:rPr lang="en-US" dirty="0"/>
              <a:t>The ALTER TABLE statement in SQL to add new columns in a table.</a:t>
            </a:r>
          </a:p>
          <a:p>
            <a:r>
              <a:rPr lang="en-US" b="1" dirty="0"/>
              <a:t>Syntax:</a:t>
            </a:r>
          </a:p>
          <a:p>
            <a:pPr marL="0" indent="0" algn="ctr">
              <a:buNone/>
            </a:pPr>
            <a:r>
              <a:rPr lang="en-US" dirty="0"/>
              <a:t>ALTER TABLE </a:t>
            </a:r>
            <a:r>
              <a:rPr lang="en-US" dirty="0" err="1"/>
              <a:t>table_name</a:t>
            </a:r>
            <a:r>
              <a:rPr lang="en-US" dirty="0"/>
              <a:t> ADD Column1 Datatype(Size), Column2 Datatype(Size), … ;</a:t>
            </a:r>
          </a:p>
          <a:p>
            <a:r>
              <a:rPr lang="en-US" b="1" dirty="0"/>
              <a:t>Example:</a:t>
            </a:r>
          </a:p>
          <a:p>
            <a:pPr marL="0" indent="0" algn="ctr">
              <a:buNone/>
            </a:pPr>
            <a:r>
              <a:rPr lang="en-US" dirty="0"/>
              <a:t>ALTER TABLE Students ADD Marks </a:t>
            </a:r>
            <a:r>
              <a:rPr lang="en-US" dirty="0" err="1"/>
              <a:t>int</a:t>
            </a:r>
            <a:r>
              <a:rPr lang="en-US" dirty="0"/>
              <a:t>;</a:t>
            </a:r>
          </a:p>
        </p:txBody>
      </p:sp>
    </p:spTree>
    <p:extLst>
      <p:ext uri="{BB962C8B-B14F-4D97-AF65-F5344CB8AC3E}">
        <p14:creationId xmlns:p14="http://schemas.microsoft.com/office/powerpoint/2010/main" val="3879665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ALTER</a:t>
            </a:r>
            <a:endParaRPr lang="en-US" dirty="0"/>
          </a:p>
        </p:txBody>
      </p:sp>
      <p:sp>
        <p:nvSpPr>
          <p:cNvPr id="3" name="Content Placeholder 2"/>
          <p:cNvSpPr>
            <a:spLocks noGrp="1"/>
          </p:cNvSpPr>
          <p:nvPr>
            <p:ph idx="1"/>
          </p:nvPr>
        </p:nvSpPr>
        <p:spPr>
          <a:xfrm>
            <a:off x="627184" y="1550012"/>
            <a:ext cx="10515600" cy="4351338"/>
          </a:xfrm>
        </p:spPr>
        <p:txBody>
          <a:bodyPr>
            <a:noAutofit/>
          </a:bodyPr>
          <a:lstStyle/>
          <a:p>
            <a:r>
              <a:rPr lang="en-US" sz="2400" b="1" dirty="0"/>
              <a:t>Drop Column: </a:t>
            </a:r>
            <a:r>
              <a:rPr lang="en-US" sz="2400" dirty="0"/>
              <a:t>The ALTER TABLE statement in SQL to drop a column in a table.</a:t>
            </a:r>
          </a:p>
          <a:p>
            <a:r>
              <a:rPr lang="en-US" sz="2400" b="1" dirty="0"/>
              <a:t>Syntax:</a:t>
            </a:r>
          </a:p>
          <a:p>
            <a:pPr marL="0" indent="0" algn="ctr">
              <a:buNone/>
            </a:pPr>
            <a:r>
              <a:rPr lang="en-US" sz="2400" dirty="0"/>
              <a:t>ALTER TABLE </a:t>
            </a:r>
            <a:r>
              <a:rPr lang="en-US" sz="2400" dirty="0" err="1"/>
              <a:t>table_name</a:t>
            </a:r>
            <a:r>
              <a:rPr lang="en-US" sz="2400" dirty="0"/>
              <a:t> DROP COLUMN </a:t>
            </a:r>
            <a:r>
              <a:rPr lang="en-US" sz="2400" dirty="0" err="1"/>
              <a:t>column_name</a:t>
            </a:r>
            <a:r>
              <a:rPr lang="en-US" sz="2400" dirty="0"/>
              <a:t>;</a:t>
            </a:r>
          </a:p>
          <a:p>
            <a:r>
              <a:rPr lang="en-US" sz="2400" b="1" dirty="0"/>
              <a:t>Example:</a:t>
            </a:r>
          </a:p>
          <a:p>
            <a:pPr marL="0" indent="0" algn="ctr">
              <a:buNone/>
            </a:pPr>
            <a:r>
              <a:rPr lang="en-US" sz="2400" dirty="0"/>
              <a:t>ALTER TABLE Students DROP COLUMN Subject;</a:t>
            </a:r>
          </a:p>
          <a:p>
            <a:pPr marL="0" indent="0" algn="ctr">
              <a:buNone/>
            </a:pPr>
            <a:endParaRPr lang="en-US" sz="2400" dirty="0"/>
          </a:p>
          <a:p>
            <a:r>
              <a:rPr lang="en-US" sz="2400" b="1" dirty="0"/>
              <a:t>Modify Column : </a:t>
            </a:r>
            <a:r>
              <a:rPr lang="en-US" sz="2400" dirty="0"/>
              <a:t>The ALTER TABLE statement in SQL to change the data type/size of a column in a table.</a:t>
            </a:r>
          </a:p>
          <a:p>
            <a:r>
              <a:rPr lang="en-US" sz="2400" b="1" dirty="0"/>
              <a:t>Syntax:</a:t>
            </a:r>
          </a:p>
          <a:p>
            <a:pPr marL="0" indent="0" algn="ctr">
              <a:buNone/>
            </a:pPr>
            <a:r>
              <a:rPr lang="en-US" sz="2400" dirty="0"/>
              <a:t>ALTER TABLE </a:t>
            </a:r>
            <a:r>
              <a:rPr lang="en-US" sz="2400" dirty="0" err="1"/>
              <a:t>table_name</a:t>
            </a:r>
            <a:r>
              <a:rPr lang="en-US" sz="2400" dirty="0"/>
              <a:t> ALTER COLUMN </a:t>
            </a:r>
            <a:r>
              <a:rPr lang="en-US" sz="2400" dirty="0" err="1"/>
              <a:t>column_name</a:t>
            </a:r>
            <a:r>
              <a:rPr lang="en-US" sz="2400" dirty="0"/>
              <a:t> datatype(size);</a:t>
            </a:r>
          </a:p>
          <a:p>
            <a:r>
              <a:rPr lang="en-US" sz="2400" b="1" dirty="0"/>
              <a:t>Example:</a:t>
            </a:r>
          </a:p>
          <a:p>
            <a:pPr marL="0" indent="0" algn="ctr">
              <a:buNone/>
            </a:pPr>
            <a:r>
              <a:rPr lang="en-US" sz="2400" dirty="0"/>
              <a:t>ALTER TABLE Students ALTER COLUMN </a:t>
            </a:r>
            <a:r>
              <a:rPr lang="en-US" sz="2400" dirty="0" err="1"/>
              <a:t>Roll_No</a:t>
            </a:r>
            <a:r>
              <a:rPr lang="en-US" sz="2400" dirty="0"/>
              <a:t> float;</a:t>
            </a:r>
          </a:p>
        </p:txBody>
      </p:sp>
    </p:spTree>
    <p:extLst>
      <p:ext uri="{BB962C8B-B14F-4D97-AF65-F5344CB8AC3E}">
        <p14:creationId xmlns:p14="http://schemas.microsoft.com/office/powerpoint/2010/main" val="2597966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DROP</a:t>
            </a:r>
            <a:endParaRPr lang="en-US" dirty="0"/>
          </a:p>
        </p:txBody>
      </p:sp>
      <p:sp>
        <p:nvSpPr>
          <p:cNvPr id="3" name="Content Placeholder 2"/>
          <p:cNvSpPr>
            <a:spLocks noGrp="1"/>
          </p:cNvSpPr>
          <p:nvPr>
            <p:ph idx="1"/>
          </p:nvPr>
        </p:nvSpPr>
        <p:spPr/>
        <p:txBody>
          <a:bodyPr>
            <a:normAutofit/>
          </a:bodyPr>
          <a:lstStyle/>
          <a:p>
            <a:r>
              <a:rPr lang="en-US" dirty="0"/>
              <a:t>Drop is used to drop the database or its objects like table, view, index etc.</a:t>
            </a:r>
          </a:p>
          <a:p>
            <a:r>
              <a:rPr lang="en-US" b="1" dirty="0"/>
              <a:t>Drop Table: </a:t>
            </a:r>
            <a:r>
              <a:rPr lang="en-US" dirty="0"/>
              <a:t>The DROP TABLE statement is used to drop an existing table in a database.</a:t>
            </a:r>
          </a:p>
          <a:p>
            <a:r>
              <a:rPr lang="en-US" b="1" dirty="0"/>
              <a:t>Syntax:</a:t>
            </a:r>
          </a:p>
          <a:p>
            <a:pPr marL="0" indent="0" algn="ctr">
              <a:buNone/>
            </a:pPr>
            <a:r>
              <a:rPr lang="en-US" dirty="0"/>
              <a:t>DROP TABLE </a:t>
            </a:r>
            <a:r>
              <a:rPr lang="en-US" dirty="0" err="1"/>
              <a:t>table_name</a:t>
            </a:r>
            <a:r>
              <a:rPr lang="en-US" dirty="0"/>
              <a:t>;</a:t>
            </a:r>
          </a:p>
          <a:p>
            <a:r>
              <a:rPr lang="en-US" b="1" dirty="0"/>
              <a:t>Example:</a:t>
            </a:r>
          </a:p>
          <a:p>
            <a:pPr marL="0" indent="0" algn="ctr">
              <a:buNone/>
            </a:pPr>
            <a:r>
              <a:rPr lang="en-US" dirty="0"/>
              <a:t>DROP TABLE Students;</a:t>
            </a:r>
          </a:p>
        </p:txBody>
      </p:sp>
    </p:spTree>
    <p:extLst>
      <p:ext uri="{BB962C8B-B14F-4D97-AF65-F5344CB8AC3E}">
        <p14:creationId xmlns:p14="http://schemas.microsoft.com/office/powerpoint/2010/main" val="40560671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TRUNCATE</a:t>
            </a:r>
            <a:endParaRPr lang="en-US" dirty="0"/>
          </a:p>
        </p:txBody>
      </p:sp>
      <p:sp>
        <p:nvSpPr>
          <p:cNvPr id="3" name="Content Placeholder 2"/>
          <p:cNvSpPr>
            <a:spLocks noGrp="1"/>
          </p:cNvSpPr>
          <p:nvPr>
            <p:ph idx="1"/>
          </p:nvPr>
        </p:nvSpPr>
        <p:spPr/>
        <p:txBody>
          <a:bodyPr>
            <a:normAutofit/>
          </a:bodyPr>
          <a:lstStyle/>
          <a:p>
            <a:r>
              <a:rPr lang="en-US" dirty="0"/>
              <a:t>Truncate is used to remove all records from the table.</a:t>
            </a:r>
          </a:p>
          <a:p>
            <a:r>
              <a:rPr lang="en-US" b="1" dirty="0"/>
              <a:t>Syntax:</a:t>
            </a:r>
          </a:p>
          <a:p>
            <a:pPr marL="0" indent="0" algn="ctr">
              <a:buNone/>
            </a:pPr>
            <a:r>
              <a:rPr lang="en-US" dirty="0"/>
              <a:t>TRUNCATE TABLE </a:t>
            </a:r>
            <a:r>
              <a:rPr lang="en-US" dirty="0" err="1"/>
              <a:t>table_name</a:t>
            </a:r>
            <a:r>
              <a:rPr lang="en-US" dirty="0"/>
              <a:t>;</a:t>
            </a:r>
          </a:p>
          <a:p>
            <a:r>
              <a:rPr lang="en-US" b="1" dirty="0"/>
              <a:t>Example:</a:t>
            </a:r>
          </a:p>
          <a:p>
            <a:pPr marL="0" indent="0" algn="ctr">
              <a:buNone/>
            </a:pPr>
            <a:r>
              <a:rPr lang="en-US" dirty="0"/>
              <a:t>TRUNCATE TABLE Students;</a:t>
            </a:r>
          </a:p>
        </p:txBody>
      </p:sp>
    </p:spTree>
    <p:extLst>
      <p:ext uri="{BB962C8B-B14F-4D97-AF65-F5344CB8AC3E}">
        <p14:creationId xmlns:p14="http://schemas.microsoft.com/office/powerpoint/2010/main" val="2568839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Times New Roman" pitchFamily="18" charset="0"/>
                <a:cs typeface="Times New Roman" pitchFamily="18" charset="0"/>
              </a:rPr>
              <a:t>DML constructs</a:t>
            </a:r>
            <a:endParaRPr lang="fr-FR" sz="48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a:t>It is a set of SQL commands used to insert, modify and delete data in a database.</a:t>
            </a:r>
          </a:p>
          <a:p>
            <a:r>
              <a:rPr lang="en-US" dirty="0"/>
              <a:t>It is normally used by general users who are accessing database via pre-developed</a:t>
            </a:r>
          </a:p>
          <a:p>
            <a:r>
              <a:rPr lang="en-US" dirty="0"/>
              <a:t>applications.</a:t>
            </a:r>
          </a:p>
          <a:p>
            <a:r>
              <a:rPr lang="en-US" dirty="0"/>
              <a:t>It provides commands like:</a:t>
            </a:r>
          </a:p>
          <a:p>
            <a:pPr lvl="1"/>
            <a:r>
              <a:rPr lang="en-US" dirty="0"/>
              <a:t> INSERT: to insert data into a table.</a:t>
            </a:r>
          </a:p>
          <a:p>
            <a:pPr lvl="1"/>
            <a:r>
              <a:rPr lang="en-US" dirty="0"/>
              <a:t>UPDATE: to modify existing data in a table.</a:t>
            </a:r>
          </a:p>
          <a:p>
            <a:pPr lvl="1"/>
            <a:r>
              <a:rPr lang="en-US" dirty="0"/>
              <a:t>DELETE: to delete records from a table.</a:t>
            </a:r>
          </a:p>
        </p:txBody>
      </p:sp>
    </p:spTree>
    <p:extLst>
      <p:ext uri="{BB962C8B-B14F-4D97-AF65-F5344CB8AC3E}">
        <p14:creationId xmlns:p14="http://schemas.microsoft.com/office/powerpoint/2010/main" val="2454927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000" dirty="0">
                <a:latin typeface="Times New Roman" pitchFamily="18" charset="0"/>
                <a:cs typeface="Times New Roman" pitchFamily="18" charset="0"/>
              </a:rPr>
              <a:t>DQL constructs</a:t>
            </a:r>
            <a:endParaRPr lang="fr-FR" sz="48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20000"/>
          </a:bodyPr>
          <a:lstStyle/>
          <a:p>
            <a:r>
              <a:rPr lang="en-US" i="1" dirty="0"/>
              <a:t>DQL (Data Query Language)</a:t>
            </a:r>
          </a:p>
          <a:p>
            <a:r>
              <a:rPr lang="en-US" dirty="0"/>
              <a:t>It is a component of SQL that allows data retrieval from the database.</a:t>
            </a:r>
          </a:p>
          <a:p>
            <a:r>
              <a:rPr lang="en-US" dirty="0"/>
              <a:t>It provides command like SELECT. This command is a heart of SQL, and allows data retrieval in different ways.</a:t>
            </a:r>
          </a:p>
          <a:p>
            <a:endParaRPr lang="en-US" dirty="0"/>
          </a:p>
          <a:p>
            <a:r>
              <a:rPr lang="en-US" b="1" dirty="0"/>
              <a:t>SELECT: </a:t>
            </a:r>
            <a:r>
              <a:rPr lang="en-US" dirty="0"/>
              <a:t>The SELECT statement is used to select data from a database. The data returned is stored in a result table, called the result-set.</a:t>
            </a:r>
          </a:p>
          <a:p>
            <a:endParaRPr lang="en-US" dirty="0"/>
          </a:p>
          <a:p>
            <a:r>
              <a:rPr lang="en-US" b="1" dirty="0"/>
              <a:t>Syntax:</a:t>
            </a:r>
          </a:p>
          <a:p>
            <a:r>
              <a:rPr lang="en-US" dirty="0"/>
              <a:t>SELECT column1, column2, ...</a:t>
            </a:r>
          </a:p>
          <a:p>
            <a:r>
              <a:rPr lang="en-US" dirty="0"/>
              <a:t>FROM </a:t>
            </a:r>
            <a:r>
              <a:rPr lang="en-US" dirty="0" err="1"/>
              <a:t>table_name</a:t>
            </a:r>
            <a:endParaRPr lang="en-US" dirty="0"/>
          </a:p>
          <a:p>
            <a:r>
              <a:rPr lang="en-US" dirty="0"/>
              <a:t>WHERE condition;</a:t>
            </a:r>
          </a:p>
        </p:txBody>
      </p:sp>
    </p:spTree>
    <p:extLst>
      <p:ext uri="{BB962C8B-B14F-4D97-AF65-F5344CB8AC3E}">
        <p14:creationId xmlns:p14="http://schemas.microsoft.com/office/powerpoint/2010/main" val="19830065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DCL</a:t>
            </a:r>
          </a:p>
        </p:txBody>
      </p:sp>
      <p:sp>
        <p:nvSpPr>
          <p:cNvPr id="3" name="Content Placeholder 2"/>
          <p:cNvSpPr>
            <a:spLocks noGrp="1"/>
          </p:cNvSpPr>
          <p:nvPr>
            <p:ph idx="1"/>
          </p:nvPr>
        </p:nvSpPr>
        <p:spPr/>
        <p:txBody>
          <a:bodyPr/>
          <a:lstStyle/>
          <a:p>
            <a:r>
              <a:rPr lang="en-US" i="1" dirty="0"/>
              <a:t>DCL (Data Control Language)</a:t>
            </a:r>
          </a:p>
          <a:p>
            <a:r>
              <a:rPr lang="en-US" dirty="0"/>
              <a:t>It is set of SQL commands used to control access to data and database. Occasionally DCL</a:t>
            </a:r>
          </a:p>
          <a:p>
            <a:r>
              <a:rPr lang="en-US" dirty="0"/>
              <a:t>commands are grouped with DML commands.</a:t>
            </a:r>
          </a:p>
          <a:p>
            <a:endParaRPr lang="en-US" dirty="0"/>
          </a:p>
          <a:p>
            <a:r>
              <a:rPr lang="en-US" dirty="0"/>
              <a:t> It provides commands like:</a:t>
            </a:r>
          </a:p>
          <a:p>
            <a:pPr lvl="1"/>
            <a:r>
              <a:rPr lang="en-US" dirty="0"/>
              <a:t>GRANT: to give access privileges to users on the database.</a:t>
            </a:r>
          </a:p>
          <a:p>
            <a:pPr lvl="1"/>
            <a:r>
              <a:rPr lang="en-US" dirty="0"/>
              <a:t>REVOKE: to withdraw access privileges given to users on the database.</a:t>
            </a:r>
          </a:p>
        </p:txBody>
      </p:sp>
    </p:spTree>
    <p:extLst>
      <p:ext uri="{BB962C8B-B14F-4D97-AF65-F5344CB8AC3E}">
        <p14:creationId xmlns:p14="http://schemas.microsoft.com/office/powerpoint/2010/main" val="1753739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TCL</a:t>
            </a:r>
          </a:p>
        </p:txBody>
      </p:sp>
      <p:sp>
        <p:nvSpPr>
          <p:cNvPr id="3" name="Content Placeholder 2"/>
          <p:cNvSpPr>
            <a:spLocks noGrp="1"/>
          </p:cNvSpPr>
          <p:nvPr>
            <p:ph idx="1"/>
          </p:nvPr>
        </p:nvSpPr>
        <p:spPr/>
        <p:txBody>
          <a:bodyPr/>
          <a:lstStyle/>
          <a:p>
            <a:r>
              <a:rPr lang="en-US" i="1" dirty="0"/>
              <a:t>TCL (Transaction Control Language)</a:t>
            </a:r>
          </a:p>
          <a:p>
            <a:r>
              <a:rPr lang="en-US" dirty="0"/>
              <a:t>TCL is abbreviation of Transactional Control Language. It is used to manage different transactions occurring within a database.</a:t>
            </a:r>
          </a:p>
          <a:p>
            <a:endParaRPr lang="en-US" dirty="0"/>
          </a:p>
          <a:p>
            <a:r>
              <a:rPr lang="en-US" dirty="0"/>
              <a:t>COMMIT – Saves work done in transactions</a:t>
            </a:r>
          </a:p>
          <a:p>
            <a:r>
              <a:rPr lang="en-US" dirty="0"/>
              <a:t>ROLLBACK – Restores database to original state since the last COMMIT command in transactions</a:t>
            </a:r>
          </a:p>
          <a:p>
            <a:r>
              <a:rPr lang="en-US" dirty="0"/>
              <a:t>SAVE TRANSACTION – Sets a save point within a transaction.</a:t>
            </a:r>
          </a:p>
        </p:txBody>
      </p:sp>
    </p:spTree>
    <p:extLst>
      <p:ext uri="{BB962C8B-B14F-4D97-AF65-F5344CB8AC3E}">
        <p14:creationId xmlns:p14="http://schemas.microsoft.com/office/powerpoint/2010/main" val="25008427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 constraints</a:t>
            </a:r>
          </a:p>
        </p:txBody>
      </p:sp>
      <p:sp>
        <p:nvSpPr>
          <p:cNvPr id="3" name="Content Placeholder 2"/>
          <p:cNvSpPr>
            <a:spLocks noGrp="1"/>
          </p:cNvSpPr>
          <p:nvPr>
            <p:ph idx="1"/>
          </p:nvPr>
        </p:nvSpPr>
        <p:spPr/>
        <p:txBody>
          <a:bodyPr>
            <a:normAutofit/>
          </a:bodyPr>
          <a:lstStyle/>
          <a:p>
            <a:r>
              <a:rPr lang="en-US" dirty="0"/>
              <a:t>SQL supports a number of different integrity constraints. For example</a:t>
            </a:r>
          </a:p>
          <a:p>
            <a:r>
              <a:rPr lang="en-US" b="1" dirty="0"/>
              <a:t>primary key </a:t>
            </a:r>
            <a:r>
              <a:rPr lang="en-US" dirty="0"/>
              <a:t>(</a:t>
            </a:r>
            <a:r>
              <a:rPr lang="en-US" i="1" dirty="0"/>
              <a:t>Aj</a:t>
            </a:r>
            <a:r>
              <a:rPr lang="en-US" dirty="0"/>
              <a:t>1 </a:t>
            </a:r>
            <a:r>
              <a:rPr lang="en-US" i="1" dirty="0"/>
              <a:t>, Aj</a:t>
            </a:r>
            <a:r>
              <a:rPr lang="en-US" dirty="0"/>
              <a:t>2</a:t>
            </a:r>
            <a:r>
              <a:rPr lang="en-US" i="1" dirty="0"/>
              <a:t>, . . . , </a:t>
            </a:r>
            <a:r>
              <a:rPr lang="en-US" i="1" dirty="0" err="1"/>
              <a:t>Ajm</a:t>
            </a:r>
            <a:r>
              <a:rPr lang="en-US" i="1" dirty="0"/>
              <a:t> </a:t>
            </a:r>
            <a:r>
              <a:rPr lang="en-US" dirty="0"/>
              <a:t>): The </a:t>
            </a:r>
            <a:r>
              <a:rPr lang="en-US" b="1" dirty="0"/>
              <a:t>primary-key </a:t>
            </a:r>
            <a:r>
              <a:rPr lang="en-US" dirty="0"/>
              <a:t>specification says that attributes </a:t>
            </a:r>
            <a:r>
              <a:rPr lang="en-US" i="1" dirty="0"/>
              <a:t>Aj</a:t>
            </a:r>
            <a:r>
              <a:rPr lang="en-US" dirty="0"/>
              <a:t>1 </a:t>
            </a:r>
            <a:r>
              <a:rPr lang="en-US" i="1" dirty="0"/>
              <a:t>, Aj</a:t>
            </a:r>
            <a:r>
              <a:rPr lang="en-US" dirty="0"/>
              <a:t>2</a:t>
            </a:r>
            <a:r>
              <a:rPr lang="en-US" i="1" dirty="0"/>
              <a:t>, . . . , </a:t>
            </a:r>
            <a:r>
              <a:rPr lang="en-US" i="1" dirty="0" err="1"/>
              <a:t>Ajm</a:t>
            </a:r>
            <a:r>
              <a:rPr lang="en-US" i="1" dirty="0"/>
              <a:t> </a:t>
            </a:r>
            <a:r>
              <a:rPr lang="en-US" dirty="0"/>
              <a:t>form the primary key for the relation. The </a:t>
            </a:r>
            <a:r>
              <a:rPr lang="en-US" dirty="0" err="1"/>
              <a:t>primarykey</a:t>
            </a:r>
            <a:r>
              <a:rPr lang="en-US" dirty="0"/>
              <a:t> attributes are required to be </a:t>
            </a:r>
            <a:r>
              <a:rPr lang="en-US" i="1" dirty="0" err="1"/>
              <a:t>nonnull</a:t>
            </a:r>
            <a:r>
              <a:rPr lang="en-US" i="1" dirty="0"/>
              <a:t> </a:t>
            </a:r>
            <a:r>
              <a:rPr lang="en-US" dirty="0"/>
              <a:t>and </a:t>
            </a:r>
            <a:r>
              <a:rPr lang="en-US" i="1" dirty="0"/>
              <a:t>unique</a:t>
            </a:r>
          </a:p>
          <a:p>
            <a:endParaRPr lang="en-US" i="1" dirty="0"/>
          </a:p>
          <a:p>
            <a:r>
              <a:rPr lang="en-US" b="1" dirty="0"/>
              <a:t>foreign key </a:t>
            </a:r>
            <a:r>
              <a:rPr lang="en-US" dirty="0"/>
              <a:t>(</a:t>
            </a:r>
            <a:r>
              <a:rPr lang="en-US" i="1" dirty="0"/>
              <a:t>Ak</a:t>
            </a:r>
            <a:r>
              <a:rPr lang="en-US" dirty="0"/>
              <a:t>1 </a:t>
            </a:r>
            <a:r>
              <a:rPr lang="en-US" i="1" dirty="0"/>
              <a:t>, Ak</a:t>
            </a:r>
            <a:r>
              <a:rPr lang="en-US" dirty="0"/>
              <a:t>2</a:t>
            </a:r>
            <a:r>
              <a:rPr lang="en-US" i="1" dirty="0"/>
              <a:t>, . . . , </a:t>
            </a:r>
            <a:r>
              <a:rPr lang="en-US" i="1" dirty="0" err="1"/>
              <a:t>Akn</a:t>
            </a:r>
            <a:r>
              <a:rPr lang="en-US" i="1" dirty="0"/>
              <a:t> </a:t>
            </a:r>
            <a:r>
              <a:rPr lang="en-US" dirty="0"/>
              <a:t>) </a:t>
            </a:r>
            <a:r>
              <a:rPr lang="en-US" b="1" dirty="0"/>
              <a:t>references </a:t>
            </a:r>
            <a:r>
              <a:rPr lang="en-US" i="1" dirty="0"/>
              <a:t>s</a:t>
            </a:r>
            <a:r>
              <a:rPr lang="en-US" dirty="0"/>
              <a:t>: </a:t>
            </a:r>
            <a:r>
              <a:rPr lang="en-US" dirty="0" err="1"/>
              <a:t>The</a:t>
            </a:r>
            <a:r>
              <a:rPr lang="en-US" b="1" dirty="0" err="1"/>
              <a:t>foreign</a:t>
            </a:r>
            <a:r>
              <a:rPr lang="en-US" b="1" dirty="0"/>
              <a:t> key </a:t>
            </a:r>
            <a:r>
              <a:rPr lang="en-US" dirty="0"/>
              <a:t>specification says that the values of attributes (</a:t>
            </a:r>
            <a:r>
              <a:rPr lang="en-US" i="1" dirty="0"/>
              <a:t>Ak</a:t>
            </a:r>
            <a:r>
              <a:rPr lang="en-US" dirty="0"/>
              <a:t>1 </a:t>
            </a:r>
            <a:r>
              <a:rPr lang="en-US" i="1" dirty="0"/>
              <a:t>, Ak</a:t>
            </a:r>
            <a:r>
              <a:rPr lang="en-US" dirty="0"/>
              <a:t>2</a:t>
            </a:r>
            <a:r>
              <a:rPr lang="en-US" i="1" dirty="0"/>
              <a:t>, . . . , </a:t>
            </a:r>
            <a:r>
              <a:rPr lang="en-US" i="1" dirty="0" err="1"/>
              <a:t>Akn</a:t>
            </a:r>
            <a:r>
              <a:rPr lang="en-US" i="1" dirty="0"/>
              <a:t> </a:t>
            </a:r>
            <a:r>
              <a:rPr lang="en-US" dirty="0"/>
              <a:t>) for any tuple in the relation must correspond to values of the primary key attributes of some tuple in relation </a:t>
            </a:r>
            <a:r>
              <a:rPr lang="en-US" i="1" dirty="0"/>
              <a:t>s</a:t>
            </a:r>
            <a:r>
              <a:rPr lang="en-US" dirty="0"/>
              <a:t>.</a:t>
            </a:r>
          </a:p>
        </p:txBody>
      </p:sp>
    </p:spTree>
    <p:extLst>
      <p:ext uri="{BB962C8B-B14F-4D97-AF65-F5344CB8AC3E}">
        <p14:creationId xmlns:p14="http://schemas.microsoft.com/office/powerpoint/2010/main" val="1861212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Select Operation</a:t>
            </a:r>
            <a:endParaRPr lang="en-US" dirty="0"/>
          </a:p>
        </p:txBody>
      </p:sp>
      <p:sp>
        <p:nvSpPr>
          <p:cNvPr id="3" name="Content Placeholder 2"/>
          <p:cNvSpPr>
            <a:spLocks noGrp="1"/>
          </p:cNvSpPr>
          <p:nvPr>
            <p:ph idx="1"/>
          </p:nvPr>
        </p:nvSpPr>
        <p:spPr/>
        <p:txBody>
          <a:bodyPr/>
          <a:lstStyle/>
          <a:p>
            <a:r>
              <a:rPr lang="en-US" b="1" dirty="0"/>
              <a:t>Operation: </a:t>
            </a:r>
            <a:r>
              <a:rPr lang="en-US" dirty="0"/>
              <a:t>Selects tuples from a relation that satisfy a given condition.</a:t>
            </a:r>
          </a:p>
          <a:p>
            <a:r>
              <a:rPr lang="en-US" dirty="0"/>
              <a:t>It is used to select particular tuples from a relation.</a:t>
            </a:r>
          </a:p>
          <a:p>
            <a:r>
              <a:rPr lang="en-US" dirty="0"/>
              <a:t>It selects particular tuples but all attribute from a relation.</a:t>
            </a:r>
          </a:p>
          <a:p>
            <a:r>
              <a:rPr lang="en-US" dirty="0"/>
              <a:t> </a:t>
            </a:r>
            <a:r>
              <a:rPr lang="en-US" b="1" dirty="0"/>
              <a:t>Symbol: </a:t>
            </a:r>
            <a:r>
              <a:rPr lang="el-GR" dirty="0"/>
              <a:t>σ (</a:t>
            </a:r>
            <a:r>
              <a:rPr lang="en-US" dirty="0"/>
              <a:t>Sigma)</a:t>
            </a:r>
          </a:p>
          <a:p>
            <a:r>
              <a:rPr lang="en-US" b="1" dirty="0"/>
              <a:t>Notation: </a:t>
            </a:r>
            <a:r>
              <a:rPr lang="el-GR" dirty="0"/>
              <a:t>σ</a:t>
            </a:r>
            <a:r>
              <a:rPr lang="en-US" baseline="-25000" dirty="0"/>
              <a:t>&lt;condition&gt;</a:t>
            </a:r>
            <a:r>
              <a:rPr lang="en-US" dirty="0"/>
              <a:t> (Relation)</a:t>
            </a:r>
          </a:p>
          <a:p>
            <a:r>
              <a:rPr lang="en-US" dirty="0"/>
              <a:t> </a:t>
            </a:r>
            <a:r>
              <a:rPr lang="en-US" b="1" dirty="0"/>
              <a:t>Operators: </a:t>
            </a:r>
            <a:r>
              <a:rPr lang="en-US" dirty="0"/>
              <a:t>The following operators can be used in a condition. </a:t>
            </a:r>
          </a:p>
          <a:p>
            <a:pPr marL="0" indent="0">
              <a:buNone/>
            </a:pPr>
            <a:r>
              <a:rPr lang="en-US" dirty="0"/>
              <a:t>			</a:t>
            </a:r>
            <a:r>
              <a:rPr lang="el-GR" dirty="0"/>
              <a:t>=, !=, &lt;, &gt;, &lt;=,&gt;=, Λ(</a:t>
            </a:r>
            <a:r>
              <a:rPr lang="en-US" dirty="0"/>
              <a:t>AND), ∨(OR)</a:t>
            </a:r>
          </a:p>
        </p:txBody>
      </p:sp>
    </p:spTree>
    <p:extLst>
      <p:ext uri="{BB962C8B-B14F-4D97-AF65-F5344CB8AC3E}">
        <p14:creationId xmlns:p14="http://schemas.microsoft.com/office/powerpoint/2010/main" val="341258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231" y="3161079"/>
            <a:ext cx="10515600" cy="1325563"/>
          </a:xfrm>
        </p:spPr>
        <p:txBody>
          <a:bodyPr>
            <a:normAutofit/>
          </a:bodyPr>
          <a:lstStyle/>
          <a:p>
            <a:pPr lvl="1"/>
            <a:r>
              <a:rPr lang="en-US" sz="3600" dirty="0">
                <a:latin typeface="Times New Roman" pitchFamily="18" charset="0"/>
                <a:cs typeface="Times New Roman" pitchFamily="18" charset="0"/>
              </a:rPr>
              <a:t>Open source and </a:t>
            </a:r>
            <a:r>
              <a:rPr lang="fr-FR" sz="4000" dirty="0">
                <a:latin typeface="Times New Roman" pitchFamily="18" charset="0"/>
                <a:cs typeface="Times New Roman" pitchFamily="18" charset="0"/>
              </a:rPr>
              <a:t>Commercial DBMS -MYSQL, ORACLE, DB2, SQL server</a:t>
            </a:r>
            <a:endParaRPr lang="fr-FR" sz="4800" dirty="0">
              <a:latin typeface="Times New Roman" pitchFamily="18" charset="0"/>
              <a:cs typeface="Times New Roman" pitchFamily="18" charset="0"/>
            </a:endParaRPr>
          </a:p>
        </p:txBody>
      </p:sp>
    </p:spTree>
    <p:extLst>
      <p:ext uri="{BB962C8B-B14F-4D97-AF65-F5344CB8AC3E}">
        <p14:creationId xmlns:p14="http://schemas.microsoft.com/office/powerpoint/2010/main" val="22111320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0908" y="2529132"/>
            <a:ext cx="9144000" cy="2387600"/>
          </a:xfrm>
        </p:spPr>
        <p:txBody>
          <a:bodyPr>
            <a:normAutofit fontScale="90000"/>
          </a:bodyPr>
          <a:lstStyle/>
          <a:p>
            <a:r>
              <a:rPr lang="en-IN" dirty="0">
                <a:latin typeface="Times New Roman" pitchFamily="18" charset="0"/>
                <a:cs typeface="Times New Roman" pitchFamily="18" charset="0"/>
              </a:rPr>
              <a:t>Unit 2</a:t>
            </a:r>
            <a:br>
              <a:rPr lang="en-IN" dirty="0">
                <a:latin typeface="Times New Roman" pitchFamily="18" charset="0"/>
                <a:cs typeface="Times New Roman" pitchFamily="18" charset="0"/>
              </a:rPr>
            </a:br>
            <a:br>
              <a:rPr lang="en-IN" dirty="0">
                <a:latin typeface="Times New Roman" pitchFamily="18" charset="0"/>
                <a:cs typeface="Times New Roman" pitchFamily="18" charset="0"/>
              </a:rPr>
            </a:br>
            <a:r>
              <a:rPr lang="en-IN" dirty="0">
                <a:latin typeface="Times New Roman" pitchFamily="18" charset="0"/>
                <a:cs typeface="Times New Roman" pitchFamily="18" charset="0"/>
              </a:rPr>
              <a:t>Part-II</a:t>
            </a:r>
            <a:br>
              <a:rPr lang="en-IN" dirty="0">
                <a:latin typeface="Times New Roman" pitchFamily="18" charset="0"/>
                <a:cs typeface="Times New Roman" pitchFamily="18" charset="0"/>
              </a:rPr>
            </a:br>
            <a:r>
              <a:rPr lang="en-US" sz="5300" dirty="0">
                <a:latin typeface="Times New Roman" pitchFamily="18" charset="0"/>
                <a:cs typeface="Times New Roman" pitchFamily="18" charset="0"/>
              </a:rPr>
              <a:t>Relational database design</a:t>
            </a:r>
            <a:br>
              <a:rPr lang="en-IN" sz="5300" dirty="0">
                <a:latin typeface="Times New Roman" pitchFamily="18" charset="0"/>
                <a:cs typeface="Times New Roman" pitchFamily="18" charset="0"/>
              </a:rPr>
            </a:br>
            <a:r>
              <a:rPr lang="en-US" dirty="0">
                <a:latin typeface="Times New Roman" panose="02020603050405020304" pitchFamily="18" charset="0"/>
                <a:cs typeface="Times New Roman" panose="02020603050405020304" pitchFamily="18" charset="0"/>
              </a:rPr>
              <a:t>									</a:t>
            </a:r>
            <a:r>
              <a:rPr lang="en-US" sz="31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932985" y="5820508"/>
            <a:ext cx="203363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Prof  </a:t>
            </a:r>
            <a:r>
              <a:rPr lang="en-US" dirty="0" err="1">
                <a:latin typeface="Times New Roman" panose="02020603050405020304" pitchFamily="18" charset="0"/>
                <a:cs typeface="Times New Roman" panose="02020603050405020304" pitchFamily="18" charset="0"/>
              </a:rPr>
              <a:t>Vaibhavi</a:t>
            </a:r>
            <a:r>
              <a:rPr lang="en-US" dirty="0">
                <a:latin typeface="Times New Roman" panose="02020603050405020304" pitchFamily="18" charset="0"/>
                <a:cs typeface="Times New Roman" panose="02020603050405020304" pitchFamily="18" charset="0"/>
              </a:rPr>
              <a:t> Patel</a:t>
            </a:r>
            <a:endParaRPr lang="en-US" dirty="0"/>
          </a:p>
        </p:txBody>
      </p:sp>
    </p:spTree>
    <p:extLst>
      <p:ext uri="{BB962C8B-B14F-4D97-AF65-F5344CB8AC3E}">
        <p14:creationId xmlns:p14="http://schemas.microsoft.com/office/powerpoint/2010/main" val="9872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2504545" y="1537024"/>
            <a:ext cx="8915400" cy="4589585"/>
          </a:xfrm>
        </p:spPr>
        <p:txBody>
          <a:bodyPr>
            <a:noAutofit/>
          </a:bodyPr>
          <a:lstStyle/>
          <a:p>
            <a:pPr lvl="1"/>
            <a:r>
              <a:rPr lang="en-US" sz="2800" dirty="0">
                <a:latin typeface="Times New Roman" pitchFamily="18" charset="0"/>
                <a:cs typeface="Times New Roman" pitchFamily="18" charset="0"/>
              </a:rPr>
              <a:t>Domain and data dependency</a:t>
            </a:r>
          </a:p>
          <a:p>
            <a:pPr lvl="1"/>
            <a:r>
              <a:rPr lang="en-US" sz="2800" dirty="0">
                <a:latin typeface="Times New Roman" pitchFamily="18" charset="0"/>
                <a:cs typeface="Times New Roman" pitchFamily="18" charset="0"/>
              </a:rPr>
              <a:t>Armstrong's axioms</a:t>
            </a:r>
          </a:p>
          <a:p>
            <a:pPr lvl="1"/>
            <a:r>
              <a:rPr lang="en-US" sz="2800" dirty="0">
                <a:latin typeface="Times New Roman" pitchFamily="18" charset="0"/>
                <a:cs typeface="Times New Roman" pitchFamily="18" charset="0"/>
              </a:rPr>
              <a:t>Lossless design</a:t>
            </a:r>
          </a:p>
          <a:p>
            <a:pPr lvl="1"/>
            <a:r>
              <a:rPr lang="en-US" sz="2800" dirty="0">
                <a:latin typeface="Times New Roman" pitchFamily="18" charset="0"/>
                <a:cs typeface="Times New Roman" pitchFamily="18" charset="0"/>
              </a:rPr>
              <a:t>Normal forms</a:t>
            </a:r>
          </a:p>
        </p:txBody>
      </p:sp>
    </p:spTree>
    <p:extLst>
      <p:ext uri="{BB962C8B-B14F-4D97-AF65-F5344CB8AC3E}">
        <p14:creationId xmlns:p14="http://schemas.microsoft.com/office/powerpoint/2010/main" val="16740638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Domain and data dependency</a:t>
            </a:r>
            <a:endParaRPr lang="en-US" dirty="0"/>
          </a:p>
        </p:txBody>
      </p:sp>
      <p:sp>
        <p:nvSpPr>
          <p:cNvPr id="3" name="Content Placeholder 2"/>
          <p:cNvSpPr>
            <a:spLocks noGrp="1"/>
          </p:cNvSpPr>
          <p:nvPr>
            <p:ph idx="1"/>
          </p:nvPr>
        </p:nvSpPr>
        <p:spPr/>
        <p:txBody>
          <a:bodyPr/>
          <a:lstStyle/>
          <a:p>
            <a:r>
              <a:rPr lang="en-US" dirty="0"/>
              <a:t>Dependencies in DBMS is a relation between two or more attributes. It has the following types in DBMS:</a:t>
            </a:r>
          </a:p>
          <a:p>
            <a:endParaRPr lang="en-US" dirty="0"/>
          </a:p>
          <a:p>
            <a:r>
              <a:rPr lang="en-US" dirty="0"/>
              <a:t>Functional Dependency</a:t>
            </a:r>
          </a:p>
          <a:p>
            <a:r>
              <a:rPr lang="en-US" dirty="0"/>
              <a:t>Fully-Functional Dependency</a:t>
            </a:r>
          </a:p>
          <a:p>
            <a:r>
              <a:rPr lang="en-US" dirty="0"/>
              <a:t>Transitive Dependency</a:t>
            </a:r>
          </a:p>
          <a:p>
            <a:r>
              <a:rPr lang="en-US" dirty="0"/>
              <a:t>Multivalued Dependency</a:t>
            </a:r>
          </a:p>
          <a:p>
            <a:r>
              <a:rPr lang="en-US" dirty="0"/>
              <a:t>Partial Dependency</a:t>
            </a:r>
          </a:p>
          <a:p>
            <a:endParaRPr lang="en-US" dirty="0"/>
          </a:p>
        </p:txBody>
      </p:sp>
    </p:spTree>
    <p:extLst>
      <p:ext uri="{BB962C8B-B14F-4D97-AF65-F5344CB8AC3E}">
        <p14:creationId xmlns:p14="http://schemas.microsoft.com/office/powerpoint/2010/main" val="34689421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Dependency</a:t>
            </a:r>
          </a:p>
        </p:txBody>
      </p:sp>
      <p:sp>
        <p:nvSpPr>
          <p:cNvPr id="3" name="Content Placeholder 2"/>
          <p:cNvSpPr>
            <a:spLocks noGrp="1"/>
          </p:cNvSpPr>
          <p:nvPr>
            <p:ph idx="1"/>
          </p:nvPr>
        </p:nvSpPr>
        <p:spPr>
          <a:xfrm>
            <a:off x="838200" y="1825625"/>
            <a:ext cx="10978662" cy="4351338"/>
          </a:xfrm>
        </p:spPr>
        <p:txBody>
          <a:bodyPr>
            <a:normAutofit/>
          </a:bodyPr>
          <a:lstStyle/>
          <a:p>
            <a:r>
              <a:rPr lang="en-US" sz="2400" dirty="0"/>
              <a:t>Let R be a relation schema having n attributes A1, A2, A3,…, An.</a:t>
            </a:r>
          </a:p>
          <a:p>
            <a:r>
              <a:rPr lang="en-US" sz="2400" dirty="0"/>
              <a:t>Let attributes X and Y are two subsets of attributes of relation R.</a:t>
            </a:r>
          </a:p>
          <a:p>
            <a:r>
              <a:rPr lang="en-US" sz="2400" dirty="0"/>
              <a:t> If the values of the X component of a tuple uniquely (or functionally) determine the values of the Y component, then, there is a functional dependency from X to Y.</a:t>
            </a:r>
          </a:p>
          <a:p>
            <a:endParaRPr lang="en-US" sz="2400" dirty="0"/>
          </a:p>
          <a:p>
            <a:pPr algn="ctr"/>
            <a:r>
              <a:rPr lang="en-US" sz="2400" dirty="0"/>
              <a:t>This is denoted by X → Y.</a:t>
            </a:r>
          </a:p>
          <a:p>
            <a:pPr marL="0" indent="0">
              <a:buNone/>
            </a:pPr>
            <a:r>
              <a:rPr lang="en-US" sz="2400" dirty="0"/>
              <a:t>It is referred as: Y is functionally dependent on the X, or X functionally determines Y.</a:t>
            </a:r>
          </a:p>
          <a:p>
            <a:pPr marL="0" indent="0">
              <a:buNone/>
            </a:pPr>
            <a:endParaRPr lang="en-US" sz="2400" dirty="0"/>
          </a:p>
          <a:p>
            <a:r>
              <a:rPr lang="en-US" sz="2400" dirty="0"/>
              <a:t>The left hand side of the FD is also referred as determinant whereas the right hand side of the FD is referred as dependent.</a:t>
            </a:r>
          </a:p>
        </p:txBody>
      </p:sp>
    </p:spTree>
    <p:extLst>
      <p:ext uri="{BB962C8B-B14F-4D97-AF65-F5344CB8AC3E}">
        <p14:creationId xmlns:p14="http://schemas.microsoft.com/office/powerpoint/2010/main" val="14413050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308" y="10682"/>
            <a:ext cx="10515600" cy="1325563"/>
          </a:xfrm>
        </p:spPr>
        <p:txBody>
          <a:bodyPr/>
          <a:lstStyle/>
          <a:p>
            <a:r>
              <a:rPr lang="en-US" i="1" dirty="0"/>
              <a:t>Diagrammatic representation</a:t>
            </a:r>
            <a:endParaRPr lang="en-US" dirty="0"/>
          </a:p>
        </p:txBody>
      </p:sp>
      <p:pic>
        <p:nvPicPr>
          <p:cNvPr id="5" name="Content Placeholder 4"/>
          <p:cNvPicPr>
            <a:picLocks noGrp="1" noChangeAspect="1"/>
          </p:cNvPicPr>
          <p:nvPr>
            <p:ph idx="1"/>
          </p:nvPr>
        </p:nvPicPr>
        <p:blipFill rotWithShape="1">
          <a:blip r:embed="rId2"/>
          <a:srcRect l="33944" t="23916" r="16298" b="20316"/>
          <a:stretch/>
        </p:blipFill>
        <p:spPr>
          <a:xfrm>
            <a:off x="1248508" y="1336245"/>
            <a:ext cx="9601200" cy="5385230"/>
          </a:xfrm>
          <a:prstGeom prst="rect">
            <a:avLst/>
          </a:prstGeom>
        </p:spPr>
      </p:pic>
    </p:spTree>
    <p:extLst>
      <p:ext uri="{BB962C8B-B14F-4D97-AF65-F5344CB8AC3E}">
        <p14:creationId xmlns:p14="http://schemas.microsoft.com/office/powerpoint/2010/main" val="15547703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Types of Functional Dependencies</a:t>
            </a:r>
            <a:endParaRPr lang="en-US" dirty="0"/>
          </a:p>
        </p:txBody>
      </p:sp>
      <p:sp>
        <p:nvSpPr>
          <p:cNvPr id="3" name="Content Placeholder 2"/>
          <p:cNvSpPr>
            <a:spLocks noGrp="1"/>
          </p:cNvSpPr>
          <p:nvPr>
            <p:ph idx="1"/>
          </p:nvPr>
        </p:nvSpPr>
        <p:spPr>
          <a:xfrm>
            <a:off x="838200" y="2370137"/>
            <a:ext cx="10515600" cy="4351338"/>
          </a:xfrm>
        </p:spPr>
        <p:txBody>
          <a:bodyPr/>
          <a:lstStyle/>
          <a:p>
            <a:pPr>
              <a:buFont typeface="Wingdings" panose="05000000000000000000" pitchFamily="2" charset="2"/>
              <a:buChar char="Ø"/>
            </a:pPr>
            <a:r>
              <a:rPr lang="en-US" i="1" dirty="0"/>
              <a:t>Full Dependency</a:t>
            </a:r>
          </a:p>
          <a:p>
            <a:r>
              <a:rPr lang="en-US" dirty="0"/>
              <a:t>In a relation, the attribute B is fully functional dependent on A if B is functionally dependent on A, but not on any proper subset of A.</a:t>
            </a:r>
          </a:p>
          <a:p>
            <a:r>
              <a:rPr lang="en-US" dirty="0" err="1"/>
              <a:t>Eg</a:t>
            </a:r>
            <a:r>
              <a:rPr lang="en-US" dirty="0"/>
              <a:t>. {</a:t>
            </a:r>
            <a:r>
              <a:rPr lang="en-US" dirty="0" err="1"/>
              <a:t>Roll_No</a:t>
            </a:r>
            <a:r>
              <a:rPr lang="en-US" dirty="0"/>
              <a:t>, </a:t>
            </a:r>
            <a:r>
              <a:rPr lang="en-US" dirty="0" err="1"/>
              <a:t>Department_Name</a:t>
            </a:r>
            <a:r>
              <a:rPr lang="en-US" dirty="0"/>
              <a:t>, Semester} →SPI</a:t>
            </a:r>
          </a:p>
          <a:p>
            <a:r>
              <a:rPr lang="en-US" dirty="0"/>
              <a:t>We need all three {</a:t>
            </a:r>
            <a:r>
              <a:rPr lang="en-US" dirty="0" err="1"/>
              <a:t>Roll_No</a:t>
            </a:r>
            <a:r>
              <a:rPr lang="en-US" dirty="0"/>
              <a:t>, </a:t>
            </a:r>
            <a:r>
              <a:rPr lang="en-US" dirty="0" err="1"/>
              <a:t>Department_Name</a:t>
            </a:r>
            <a:r>
              <a:rPr lang="en-US" dirty="0"/>
              <a:t>, Semester} to find SPI</a:t>
            </a:r>
          </a:p>
          <a:p>
            <a:endParaRPr lang="en-US" dirty="0"/>
          </a:p>
        </p:txBody>
      </p:sp>
    </p:spTree>
    <p:extLst>
      <p:ext uri="{BB962C8B-B14F-4D97-AF65-F5344CB8AC3E}">
        <p14:creationId xmlns:p14="http://schemas.microsoft.com/office/powerpoint/2010/main" val="2240886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Types of Functional Dependencies</a:t>
            </a:r>
            <a:endParaRPr lang="en-US" dirty="0"/>
          </a:p>
        </p:txBody>
      </p:sp>
      <p:sp>
        <p:nvSpPr>
          <p:cNvPr id="3" name="Content Placeholder 2"/>
          <p:cNvSpPr>
            <a:spLocks noGrp="1"/>
          </p:cNvSpPr>
          <p:nvPr>
            <p:ph idx="1"/>
          </p:nvPr>
        </p:nvSpPr>
        <p:spPr>
          <a:xfrm>
            <a:off x="838200" y="2187574"/>
            <a:ext cx="10515600" cy="4351338"/>
          </a:xfrm>
        </p:spPr>
        <p:txBody>
          <a:bodyPr/>
          <a:lstStyle/>
          <a:p>
            <a:pPr>
              <a:buFont typeface="Wingdings" panose="05000000000000000000" pitchFamily="2" charset="2"/>
              <a:buChar char="Ø"/>
            </a:pPr>
            <a:r>
              <a:rPr lang="en-US" i="1" dirty="0"/>
              <a:t>Partial Dependency</a:t>
            </a:r>
          </a:p>
          <a:p>
            <a:r>
              <a:rPr lang="en-US" dirty="0"/>
              <a:t> In a relation, the attribute B is partial functional dependent on A if B is functionally dependent on A as well as on any proper subset of A.</a:t>
            </a:r>
          </a:p>
          <a:p>
            <a:r>
              <a:rPr lang="en-US" dirty="0"/>
              <a:t>If there is some attribute that can be removed from A and the still dependency holds.</a:t>
            </a:r>
          </a:p>
          <a:p>
            <a:r>
              <a:rPr lang="en-US" dirty="0" err="1"/>
              <a:t>Eg</a:t>
            </a:r>
            <a:r>
              <a:rPr lang="en-US" dirty="0"/>
              <a:t>. {</a:t>
            </a:r>
            <a:r>
              <a:rPr lang="en-US" dirty="0" err="1"/>
              <a:t>Enrollment_No</a:t>
            </a:r>
            <a:r>
              <a:rPr lang="en-US" dirty="0"/>
              <a:t>, </a:t>
            </a:r>
            <a:r>
              <a:rPr lang="en-US" dirty="0" err="1"/>
              <a:t>Department_Name</a:t>
            </a:r>
            <a:r>
              <a:rPr lang="en-US" dirty="0"/>
              <a:t>} → SPI</a:t>
            </a:r>
          </a:p>
          <a:p>
            <a:r>
              <a:rPr lang="en-US" dirty="0" err="1"/>
              <a:t>Enrollment_no</a:t>
            </a:r>
            <a:r>
              <a:rPr lang="en-US" dirty="0"/>
              <a:t> is sufficient to find SPI, </a:t>
            </a:r>
            <a:r>
              <a:rPr lang="en-US" dirty="0" err="1"/>
              <a:t>Department_name</a:t>
            </a:r>
            <a:r>
              <a:rPr lang="en-US" dirty="0"/>
              <a:t> is not required.</a:t>
            </a:r>
          </a:p>
        </p:txBody>
      </p:sp>
    </p:spTree>
    <p:extLst>
      <p:ext uri="{BB962C8B-B14F-4D97-AF65-F5344CB8AC3E}">
        <p14:creationId xmlns:p14="http://schemas.microsoft.com/office/powerpoint/2010/main" val="17257441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i="1" dirty="0"/>
              <a:t>Types of Functional Dependencies</a:t>
            </a:r>
            <a:endParaRPr lang="en-US" dirty="0"/>
          </a:p>
        </p:txBody>
      </p:sp>
      <p:sp>
        <p:nvSpPr>
          <p:cNvPr id="3" name="Content Placeholder 2"/>
          <p:cNvSpPr>
            <a:spLocks noGrp="1"/>
          </p:cNvSpPr>
          <p:nvPr>
            <p:ph idx="1"/>
          </p:nvPr>
        </p:nvSpPr>
        <p:spPr>
          <a:xfrm>
            <a:off x="838200" y="1325563"/>
            <a:ext cx="10515600" cy="5030787"/>
          </a:xfrm>
        </p:spPr>
        <p:txBody>
          <a:bodyPr>
            <a:normAutofit fontScale="92500" lnSpcReduction="20000"/>
          </a:bodyPr>
          <a:lstStyle/>
          <a:p>
            <a:pPr>
              <a:buFont typeface="Wingdings" panose="05000000000000000000" pitchFamily="2" charset="2"/>
              <a:buChar char="Ø"/>
            </a:pPr>
            <a:r>
              <a:rPr lang="en-US" i="1" dirty="0"/>
              <a:t>Transitive Dependency</a:t>
            </a:r>
          </a:p>
          <a:p>
            <a:r>
              <a:rPr lang="en-US" dirty="0"/>
              <a:t>In a relation, if attribute(s) A→B and B→C, then C is transitively depends on A via B .</a:t>
            </a:r>
          </a:p>
          <a:p>
            <a:pPr algn="ctr"/>
            <a:r>
              <a:rPr lang="en-US" dirty="0" err="1"/>
              <a:t>Eg</a:t>
            </a:r>
            <a:r>
              <a:rPr lang="en-US" dirty="0"/>
              <a:t>. </a:t>
            </a:r>
            <a:r>
              <a:rPr lang="en-US" dirty="0" err="1"/>
              <a:t>Staff_No</a:t>
            </a:r>
            <a:r>
              <a:rPr lang="en-US" dirty="0"/>
              <a:t> → </a:t>
            </a:r>
            <a:r>
              <a:rPr lang="en-US" dirty="0" err="1"/>
              <a:t>Branch_No</a:t>
            </a:r>
            <a:r>
              <a:rPr lang="en-US" dirty="0"/>
              <a:t> and </a:t>
            </a:r>
            <a:r>
              <a:rPr lang="en-US" dirty="0" err="1"/>
              <a:t>Branch_No</a:t>
            </a:r>
            <a:r>
              <a:rPr lang="en-US" dirty="0"/>
              <a:t> → </a:t>
            </a:r>
            <a:r>
              <a:rPr lang="en-US" dirty="0" err="1"/>
              <a:t>Branch_Address</a:t>
            </a:r>
            <a:endParaRPr lang="en-US" dirty="0"/>
          </a:p>
          <a:p>
            <a:pPr algn="ctr"/>
            <a:endParaRPr lang="en-US" dirty="0"/>
          </a:p>
          <a:p>
            <a:pPr>
              <a:buFont typeface="Wingdings" panose="05000000000000000000" pitchFamily="2" charset="2"/>
              <a:buChar char="Ø"/>
            </a:pPr>
            <a:r>
              <a:rPr lang="en-US" i="1" dirty="0"/>
              <a:t>Trivial FD: It is always valid </a:t>
            </a:r>
            <a:r>
              <a:rPr lang="en-US" i="1" dirty="0" err="1"/>
              <a:t>fd</a:t>
            </a:r>
            <a:endParaRPr lang="en-US" i="1" dirty="0"/>
          </a:p>
          <a:p>
            <a:r>
              <a:rPr lang="en-US" dirty="0"/>
              <a:t> X→Y is trivial FD if Y is a subset of X</a:t>
            </a:r>
          </a:p>
          <a:p>
            <a:pPr algn="ctr"/>
            <a:r>
              <a:rPr lang="en-US" dirty="0"/>
              <a:t> </a:t>
            </a:r>
            <a:r>
              <a:rPr lang="en-US" dirty="0" err="1"/>
              <a:t>Eg</a:t>
            </a:r>
            <a:r>
              <a:rPr lang="en-US" dirty="0"/>
              <a:t>.{</a:t>
            </a:r>
            <a:r>
              <a:rPr lang="en-US" dirty="0" err="1"/>
              <a:t>Roll_No</a:t>
            </a:r>
            <a:r>
              <a:rPr lang="en-US" dirty="0"/>
              <a:t>, </a:t>
            </a:r>
            <a:r>
              <a:rPr lang="en-US" dirty="0" err="1"/>
              <a:t>Department_Name</a:t>
            </a:r>
            <a:r>
              <a:rPr lang="en-US" dirty="0"/>
              <a:t>} → </a:t>
            </a:r>
            <a:r>
              <a:rPr lang="en-US" dirty="0" err="1"/>
              <a:t>Roll_No</a:t>
            </a:r>
            <a:endParaRPr lang="en-US" dirty="0"/>
          </a:p>
          <a:p>
            <a:pPr algn="ctr"/>
            <a:endParaRPr lang="en-US" dirty="0"/>
          </a:p>
          <a:p>
            <a:pPr>
              <a:buFont typeface="Wingdings" panose="05000000000000000000" pitchFamily="2" charset="2"/>
              <a:buChar char="Ø"/>
            </a:pPr>
            <a:r>
              <a:rPr lang="en-US" i="1" dirty="0"/>
              <a:t>Nontrivial FD</a:t>
            </a:r>
          </a:p>
          <a:p>
            <a:r>
              <a:rPr lang="en-US" dirty="0"/>
              <a:t> X→Y is nontrivial FD if Y is not a subset of X</a:t>
            </a:r>
          </a:p>
          <a:p>
            <a:pPr algn="ctr"/>
            <a:r>
              <a:rPr lang="en-US" dirty="0" err="1"/>
              <a:t>Eg</a:t>
            </a:r>
            <a:r>
              <a:rPr lang="en-US" dirty="0"/>
              <a:t>.. {</a:t>
            </a:r>
            <a:r>
              <a:rPr lang="en-US" dirty="0" err="1"/>
              <a:t>Roll_No</a:t>
            </a:r>
            <a:r>
              <a:rPr lang="en-US" dirty="0"/>
              <a:t>, </a:t>
            </a:r>
            <a:r>
              <a:rPr lang="en-US" dirty="0" err="1"/>
              <a:t>Department_Name</a:t>
            </a:r>
            <a:r>
              <a:rPr lang="en-US" dirty="0"/>
              <a:t>} → </a:t>
            </a:r>
            <a:r>
              <a:rPr lang="en-US" dirty="0" err="1"/>
              <a:t>Student_Name</a:t>
            </a:r>
            <a:endParaRPr lang="en-US" dirty="0"/>
          </a:p>
        </p:txBody>
      </p:sp>
    </p:spTree>
    <p:extLst>
      <p:ext uri="{BB962C8B-B14F-4D97-AF65-F5344CB8AC3E}">
        <p14:creationId xmlns:p14="http://schemas.microsoft.com/office/powerpoint/2010/main" val="2764456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Armstrong's axioms </a:t>
            </a:r>
            <a:r>
              <a:rPr lang="en-US" b="1" dirty="0"/>
              <a:t>(inference rules)</a:t>
            </a:r>
            <a:endParaRPr lang="en-US" dirty="0"/>
          </a:p>
        </p:txBody>
      </p:sp>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Armstrong's axioms are a set of rules used to infer (derive) all the functional dependencies on a relational database.</a:t>
            </a:r>
            <a:endParaRPr lang="en-US" dirty="0"/>
          </a:p>
          <a:p>
            <a:endParaRPr lang="en-US" dirty="0"/>
          </a:p>
          <a:p>
            <a:r>
              <a:rPr lang="en-US" dirty="0"/>
              <a:t>Let A, B, and C is subsets of the attributes of the relation R.</a:t>
            </a:r>
          </a:p>
          <a:p>
            <a:endParaRPr lang="en-US" dirty="0"/>
          </a:p>
          <a:p>
            <a:r>
              <a:rPr lang="en-US" i="1" dirty="0"/>
              <a:t>Reflexivity : </a:t>
            </a:r>
            <a:r>
              <a:rPr lang="en-US" dirty="0"/>
              <a:t>If B is a subset of A then A → B</a:t>
            </a:r>
          </a:p>
          <a:p>
            <a:r>
              <a:rPr lang="en-US" i="1" dirty="0"/>
              <a:t>Augmentation: </a:t>
            </a:r>
            <a:r>
              <a:rPr lang="en-US" dirty="0"/>
              <a:t>If A → B then AC → BC </a:t>
            </a:r>
          </a:p>
          <a:p>
            <a:r>
              <a:rPr lang="en-US" i="1" dirty="0"/>
              <a:t>Transitivity: </a:t>
            </a:r>
            <a:r>
              <a:rPr lang="en-US" dirty="0"/>
              <a:t>If A → B and B → C then A → C</a:t>
            </a:r>
          </a:p>
        </p:txBody>
      </p:sp>
    </p:spTree>
    <p:extLst>
      <p:ext uri="{BB962C8B-B14F-4D97-AF65-F5344CB8AC3E}">
        <p14:creationId xmlns:p14="http://schemas.microsoft.com/office/powerpoint/2010/main" val="394898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35753" t="25885" r="18365" b="19729"/>
          <a:stretch/>
        </p:blipFill>
        <p:spPr>
          <a:xfrm>
            <a:off x="949569" y="250751"/>
            <a:ext cx="9161585" cy="6105599"/>
          </a:xfrm>
          <a:prstGeom prst="rect">
            <a:avLst/>
          </a:prstGeom>
        </p:spPr>
      </p:pic>
    </p:spTree>
    <p:extLst>
      <p:ext uri="{BB962C8B-B14F-4D97-AF65-F5344CB8AC3E}">
        <p14:creationId xmlns:p14="http://schemas.microsoft.com/office/powerpoint/2010/main" val="24249275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latin typeface="Times New Roman" pitchFamily="18" charset="0"/>
                <a:cs typeface="Times New Roman" pitchFamily="18" charset="0"/>
              </a:rPr>
              <a:t>Armstrong's axioms </a:t>
            </a:r>
            <a:r>
              <a:rPr lang="en-US" b="1" dirty="0"/>
              <a:t>(inference rules)</a:t>
            </a:r>
            <a:endParaRPr lang="en-US" dirty="0"/>
          </a:p>
        </p:txBody>
      </p:sp>
      <p:pic>
        <p:nvPicPr>
          <p:cNvPr id="5" name="Content Placeholder 4"/>
          <p:cNvPicPr>
            <a:picLocks noGrp="1" noChangeAspect="1"/>
          </p:cNvPicPr>
          <p:nvPr>
            <p:ph idx="1"/>
          </p:nvPr>
        </p:nvPicPr>
        <p:blipFill rotWithShape="1">
          <a:blip r:embed="rId2"/>
          <a:srcRect l="33717" t="25128" r="17888" b="22740"/>
          <a:stretch/>
        </p:blipFill>
        <p:spPr>
          <a:xfrm>
            <a:off x="1389184" y="1239024"/>
            <a:ext cx="9513278" cy="5465518"/>
          </a:xfrm>
          <a:prstGeom prst="rect">
            <a:avLst/>
          </a:prstGeom>
        </p:spPr>
      </p:pic>
    </p:spTree>
    <p:extLst>
      <p:ext uri="{BB962C8B-B14F-4D97-AF65-F5344CB8AC3E}">
        <p14:creationId xmlns:p14="http://schemas.microsoft.com/office/powerpoint/2010/main" val="2177345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closure of a set of FDs</a:t>
            </a:r>
            <a:endParaRPr lang="en-US" dirty="0"/>
          </a:p>
        </p:txBody>
      </p:sp>
      <p:sp>
        <p:nvSpPr>
          <p:cNvPr id="3" name="Content Placeholder 2"/>
          <p:cNvSpPr>
            <a:spLocks noGrp="1"/>
          </p:cNvSpPr>
          <p:nvPr>
            <p:ph idx="1"/>
          </p:nvPr>
        </p:nvSpPr>
        <p:spPr/>
        <p:txBody>
          <a:bodyPr/>
          <a:lstStyle/>
          <a:p>
            <a:r>
              <a:rPr lang="en-US" dirty="0"/>
              <a:t>Given a set F set of functional dependencies, there are certain other functional dependencies that are logically implied by F.</a:t>
            </a:r>
          </a:p>
          <a:p>
            <a:r>
              <a:rPr lang="en-US" dirty="0"/>
              <a:t>E.g.: F = {A → B and B → C}, then we can infer that A → C</a:t>
            </a:r>
          </a:p>
          <a:p>
            <a:r>
              <a:rPr lang="en-US" dirty="0"/>
              <a:t>The set of functional dependencies (FDs) that is logically implied by F is called the closure of F.</a:t>
            </a:r>
          </a:p>
          <a:p>
            <a:r>
              <a:rPr lang="en-US" dirty="0"/>
              <a:t>It is denoted by F+.</a:t>
            </a:r>
          </a:p>
        </p:txBody>
      </p:sp>
    </p:spTree>
    <p:extLst>
      <p:ext uri="{BB962C8B-B14F-4D97-AF65-F5344CB8AC3E}">
        <p14:creationId xmlns:p14="http://schemas.microsoft.com/office/powerpoint/2010/main" val="15870625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7795"/>
            <a:ext cx="10515600" cy="1325563"/>
          </a:xfrm>
        </p:spPr>
        <p:txBody>
          <a:bodyPr/>
          <a:lstStyle/>
          <a:p>
            <a:r>
              <a:rPr lang="en-US" i="1" dirty="0"/>
              <a:t>Example-1</a:t>
            </a:r>
            <a:endParaRPr lang="en-US" dirty="0"/>
          </a:p>
        </p:txBody>
      </p:sp>
      <p:sp>
        <p:nvSpPr>
          <p:cNvPr id="3" name="Content Placeholder 2"/>
          <p:cNvSpPr>
            <a:spLocks noGrp="1"/>
          </p:cNvSpPr>
          <p:nvPr>
            <p:ph idx="1"/>
          </p:nvPr>
        </p:nvSpPr>
        <p:spPr>
          <a:xfrm>
            <a:off x="838200" y="1187768"/>
            <a:ext cx="10515600" cy="4351338"/>
          </a:xfrm>
        </p:spPr>
        <p:txBody>
          <a:bodyPr/>
          <a:lstStyle/>
          <a:p>
            <a:r>
              <a:rPr lang="en-US" b="1" dirty="0"/>
              <a:t>Suppose a relation R is given with attributes A, B, C, G, H and I. Also, a set of functional dependencies F is given with following FDs.</a:t>
            </a:r>
          </a:p>
          <a:p>
            <a:r>
              <a:rPr lang="en-US" b="1" dirty="0"/>
              <a:t>F = {A → B, A → C, CG → H, CG → I, B → H}</a:t>
            </a:r>
          </a:p>
          <a:p>
            <a:r>
              <a:rPr lang="en-US" b="1" dirty="0"/>
              <a:t>Closure of F.</a:t>
            </a:r>
            <a:endParaRPr lang="en-US" dirty="0"/>
          </a:p>
        </p:txBody>
      </p:sp>
      <p:pic>
        <p:nvPicPr>
          <p:cNvPr id="5" name="Picture 4"/>
          <p:cNvPicPr>
            <a:picLocks noChangeAspect="1"/>
          </p:cNvPicPr>
          <p:nvPr/>
        </p:nvPicPr>
        <p:blipFill rotWithShape="1">
          <a:blip r:embed="rId2"/>
          <a:srcRect l="16375" t="47110" r="26000" b="27989"/>
          <a:stretch/>
        </p:blipFill>
        <p:spPr>
          <a:xfrm>
            <a:off x="1112588" y="3259774"/>
            <a:ext cx="9722984" cy="2362200"/>
          </a:xfrm>
          <a:prstGeom prst="rect">
            <a:avLst/>
          </a:prstGeom>
        </p:spPr>
      </p:pic>
    </p:spTree>
    <p:extLst>
      <p:ext uri="{BB962C8B-B14F-4D97-AF65-F5344CB8AC3E}">
        <p14:creationId xmlns:p14="http://schemas.microsoft.com/office/powerpoint/2010/main" val="2586647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7795"/>
            <a:ext cx="10515600" cy="1325563"/>
          </a:xfrm>
        </p:spPr>
        <p:txBody>
          <a:bodyPr/>
          <a:lstStyle/>
          <a:p>
            <a:r>
              <a:rPr lang="en-US" i="1" dirty="0"/>
              <a:t>Example-2</a:t>
            </a:r>
            <a:endParaRPr lang="en-US" dirty="0"/>
          </a:p>
        </p:txBody>
      </p:sp>
      <p:sp>
        <p:nvSpPr>
          <p:cNvPr id="3" name="Content Placeholder 2"/>
          <p:cNvSpPr>
            <a:spLocks noGrp="1"/>
          </p:cNvSpPr>
          <p:nvPr>
            <p:ph idx="1"/>
          </p:nvPr>
        </p:nvSpPr>
        <p:spPr>
          <a:xfrm>
            <a:off x="838200" y="1187768"/>
            <a:ext cx="10515600" cy="4351338"/>
          </a:xfrm>
        </p:spPr>
        <p:txBody>
          <a:bodyPr/>
          <a:lstStyle/>
          <a:p>
            <a:r>
              <a:rPr lang="en-US" b="1" dirty="0"/>
              <a:t>Compute the closure of the following set F of functional dependencies for relational schema</a:t>
            </a:r>
          </a:p>
          <a:p>
            <a:r>
              <a:rPr lang="pt-BR" b="1" dirty="0"/>
              <a:t>R = (A, B, C, D, E, F ):</a:t>
            </a:r>
          </a:p>
          <a:p>
            <a:r>
              <a:rPr lang="pt-BR" b="1" dirty="0"/>
              <a:t>F = (A → B, A → C, CD → E, CD → F, B → E).</a:t>
            </a:r>
            <a:endParaRPr lang="en-US" dirty="0"/>
          </a:p>
        </p:txBody>
      </p:sp>
      <p:pic>
        <p:nvPicPr>
          <p:cNvPr id="6" name="Content Placeholder 4"/>
          <p:cNvPicPr>
            <a:picLocks noChangeAspect="1"/>
          </p:cNvPicPr>
          <p:nvPr/>
        </p:nvPicPr>
        <p:blipFill rotWithShape="1">
          <a:blip r:embed="rId2"/>
          <a:srcRect l="13768" t="28092" r="26174" b="41087"/>
          <a:stretch/>
        </p:blipFill>
        <p:spPr>
          <a:xfrm>
            <a:off x="1083395" y="3363437"/>
            <a:ext cx="9676045" cy="2791779"/>
          </a:xfrm>
          <a:prstGeom prst="rect">
            <a:avLst/>
          </a:prstGeom>
        </p:spPr>
      </p:pic>
    </p:spTree>
    <p:extLst>
      <p:ext uri="{BB962C8B-B14F-4D97-AF65-F5344CB8AC3E}">
        <p14:creationId xmlns:p14="http://schemas.microsoft.com/office/powerpoint/2010/main" val="27698013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7795"/>
            <a:ext cx="10515600" cy="1325563"/>
          </a:xfrm>
        </p:spPr>
        <p:txBody>
          <a:bodyPr/>
          <a:lstStyle/>
          <a:p>
            <a:r>
              <a:rPr lang="en-US" i="1" dirty="0"/>
              <a:t>Example-3</a:t>
            </a:r>
            <a:endParaRPr lang="en-US" dirty="0"/>
          </a:p>
        </p:txBody>
      </p:sp>
      <p:sp>
        <p:nvSpPr>
          <p:cNvPr id="3" name="Content Placeholder 2"/>
          <p:cNvSpPr>
            <a:spLocks noGrp="1"/>
          </p:cNvSpPr>
          <p:nvPr>
            <p:ph idx="1"/>
          </p:nvPr>
        </p:nvSpPr>
        <p:spPr>
          <a:xfrm>
            <a:off x="838200" y="1187768"/>
            <a:ext cx="10515600" cy="4351338"/>
          </a:xfrm>
        </p:spPr>
        <p:txBody>
          <a:bodyPr/>
          <a:lstStyle/>
          <a:p>
            <a:r>
              <a:rPr lang="en-US" b="1" dirty="0"/>
              <a:t>Compute the closure of the following set F of functional dependencies for relational schema</a:t>
            </a:r>
          </a:p>
          <a:p>
            <a:r>
              <a:rPr lang="pt-BR" b="1" dirty="0"/>
              <a:t>R = (A, B, C, D, E ):</a:t>
            </a:r>
          </a:p>
          <a:p>
            <a:r>
              <a:rPr lang="de-DE" b="1" dirty="0"/>
              <a:t>F = (AB → C, D → AC, D → E).</a:t>
            </a:r>
            <a:endParaRPr lang="en-US" dirty="0"/>
          </a:p>
        </p:txBody>
      </p:sp>
      <p:pic>
        <p:nvPicPr>
          <p:cNvPr id="7" name="Content Placeholder 4"/>
          <p:cNvPicPr>
            <a:picLocks noChangeAspect="1"/>
          </p:cNvPicPr>
          <p:nvPr/>
        </p:nvPicPr>
        <p:blipFill rotWithShape="1">
          <a:blip r:embed="rId2"/>
          <a:srcRect l="12193" t="74673" r="26567" b="6064"/>
          <a:stretch/>
        </p:blipFill>
        <p:spPr>
          <a:xfrm>
            <a:off x="721002" y="3688081"/>
            <a:ext cx="9306918" cy="1645920"/>
          </a:xfrm>
          <a:prstGeom prst="rect">
            <a:avLst/>
          </a:prstGeom>
        </p:spPr>
      </p:pic>
    </p:spTree>
    <p:extLst>
      <p:ext uri="{BB962C8B-B14F-4D97-AF65-F5344CB8AC3E}">
        <p14:creationId xmlns:p14="http://schemas.microsoft.com/office/powerpoint/2010/main" val="2303337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Closure of a set of attributes</a:t>
            </a:r>
            <a:endParaRPr lang="en-US" dirty="0"/>
          </a:p>
        </p:txBody>
      </p:sp>
      <p:sp>
        <p:nvSpPr>
          <p:cNvPr id="3" name="Content Placeholder 2"/>
          <p:cNvSpPr>
            <a:spLocks noGrp="1"/>
          </p:cNvSpPr>
          <p:nvPr>
            <p:ph idx="1"/>
          </p:nvPr>
        </p:nvSpPr>
        <p:spPr/>
        <p:txBody>
          <a:bodyPr/>
          <a:lstStyle/>
          <a:p>
            <a:r>
              <a:rPr lang="en-US" i="1" dirty="0"/>
              <a:t>Closure of set of attributes</a:t>
            </a:r>
          </a:p>
          <a:p>
            <a:r>
              <a:rPr lang="en-US" dirty="0"/>
              <a:t>Given a set of attributes α, the closure of α under F is the set of attributes that are</a:t>
            </a:r>
          </a:p>
          <a:p>
            <a:r>
              <a:rPr lang="en-US" dirty="0"/>
              <a:t>functionally determined by α under F.</a:t>
            </a:r>
          </a:p>
          <a:p>
            <a:r>
              <a:rPr lang="en-US" dirty="0"/>
              <a:t>OR  IT CONTAINS SET OF ATTRIBUTES DETERMINE BY α.</a:t>
            </a:r>
          </a:p>
          <a:p>
            <a:r>
              <a:rPr lang="en-US" dirty="0"/>
              <a:t>It is denoted by α+.</a:t>
            </a:r>
          </a:p>
        </p:txBody>
      </p:sp>
    </p:spTree>
    <p:extLst>
      <p:ext uri="{BB962C8B-B14F-4D97-AF65-F5344CB8AC3E}">
        <p14:creationId xmlns:p14="http://schemas.microsoft.com/office/powerpoint/2010/main" val="935476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Given relation R with attributes A,B, C,D,E,F and set of FDs as</a:t>
            </a:r>
          </a:p>
          <a:p>
            <a:r>
              <a:rPr lang="en-US" b="1" dirty="0"/>
              <a:t>A → BC, E → CF, B → E and CD → EF.</a:t>
            </a:r>
          </a:p>
          <a:p>
            <a:r>
              <a:rPr lang="en-US" b="1" dirty="0"/>
              <a:t>Find out closure {A, B}+ of the set of attributes</a:t>
            </a:r>
          </a:p>
          <a:p>
            <a:endParaRPr lang="en-US" b="1" dirty="0"/>
          </a:p>
          <a:p>
            <a:endParaRPr lang="en-US" b="1" dirty="0"/>
          </a:p>
          <a:p>
            <a:r>
              <a:rPr lang="en-US" dirty="0" err="1"/>
              <a:t>Ans</a:t>
            </a:r>
            <a:r>
              <a:rPr lang="en-US" dirty="0"/>
              <a:t>: Closure of {A, B}+ is {A, B, C, E, F}.</a:t>
            </a:r>
          </a:p>
        </p:txBody>
      </p:sp>
    </p:spTree>
    <p:extLst>
      <p:ext uri="{BB962C8B-B14F-4D97-AF65-F5344CB8AC3E}">
        <p14:creationId xmlns:p14="http://schemas.microsoft.com/office/powerpoint/2010/main" val="4231072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pic>
        <p:nvPicPr>
          <p:cNvPr id="5" name="Content Placeholder 4"/>
          <p:cNvPicPr>
            <a:picLocks noGrp="1" noChangeAspect="1"/>
          </p:cNvPicPr>
          <p:nvPr>
            <p:ph idx="1"/>
          </p:nvPr>
        </p:nvPicPr>
        <p:blipFill rotWithShape="1">
          <a:blip r:embed="rId2"/>
          <a:srcRect l="41730" t="24940" r="8451" b="23225"/>
          <a:stretch/>
        </p:blipFill>
        <p:spPr>
          <a:xfrm>
            <a:off x="1432560" y="1356360"/>
            <a:ext cx="8823960" cy="5182552"/>
          </a:xfrm>
          <a:prstGeom prst="rect">
            <a:avLst/>
          </a:prstGeom>
        </p:spPr>
      </p:pic>
    </p:spTree>
    <p:extLst>
      <p:ext uri="{BB962C8B-B14F-4D97-AF65-F5344CB8AC3E}">
        <p14:creationId xmlns:p14="http://schemas.microsoft.com/office/powerpoint/2010/main" val="33307135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R(A,B,C,D,E)</a:t>
            </a:r>
          </a:p>
          <a:p>
            <a:r>
              <a:rPr lang="en-US" dirty="0"/>
              <a:t>FD { A-&gt;B, B-&gt;C, C-&gt;D,D-&gt;E}</a:t>
            </a:r>
          </a:p>
          <a:p>
            <a:r>
              <a:rPr lang="en-US" dirty="0"/>
              <a:t>FIND CLOSUER SET OR ATTRIBUTE CLOSURE OF </a:t>
            </a:r>
          </a:p>
          <a:p>
            <a:r>
              <a:rPr lang="en-US" dirty="0"/>
              <a:t>1)A 2) B 3) C 4) D 5) E 6) AB 7) ABCD 8) ACD</a:t>
            </a:r>
          </a:p>
        </p:txBody>
      </p:sp>
    </p:spTree>
    <p:extLst>
      <p:ext uri="{BB962C8B-B14F-4D97-AF65-F5344CB8AC3E}">
        <p14:creationId xmlns:p14="http://schemas.microsoft.com/office/powerpoint/2010/main" val="28182456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880"/>
            <a:ext cx="3870960" cy="701675"/>
          </a:xfrm>
        </p:spPr>
        <p:txBody>
          <a:bodyPr/>
          <a:lstStyle/>
          <a:p>
            <a:r>
              <a:rPr lang="en-US" b="1" dirty="0"/>
              <a:t>Canonical cover</a:t>
            </a:r>
            <a:endParaRPr lang="en-US" dirty="0"/>
          </a:p>
        </p:txBody>
      </p:sp>
      <p:sp>
        <p:nvSpPr>
          <p:cNvPr id="3" name="Content Placeholder 2"/>
          <p:cNvSpPr>
            <a:spLocks noGrp="1"/>
          </p:cNvSpPr>
          <p:nvPr>
            <p:ph idx="1"/>
          </p:nvPr>
        </p:nvSpPr>
        <p:spPr>
          <a:xfrm>
            <a:off x="838200" y="1124585"/>
            <a:ext cx="10515600" cy="4351338"/>
          </a:xfrm>
        </p:spPr>
        <p:txBody>
          <a:bodyPr>
            <a:normAutofit/>
          </a:bodyPr>
          <a:lstStyle/>
          <a:p>
            <a:r>
              <a:rPr lang="en-US" dirty="0"/>
              <a:t>A canonical cover of F is a minimal set of functional dependencies equivalent to F, having no redundant dependencies or redundant parts of dependencies.</a:t>
            </a:r>
          </a:p>
          <a:p>
            <a:r>
              <a:rPr lang="en-US" dirty="0"/>
              <a:t> It is denoted by Fc.</a:t>
            </a:r>
          </a:p>
          <a:p>
            <a:endParaRPr lang="en-US" dirty="0"/>
          </a:p>
          <a:p>
            <a:r>
              <a:rPr lang="en-US" dirty="0"/>
              <a:t>A canonical cover for F is a set of dependencies Fc such that</a:t>
            </a:r>
          </a:p>
          <a:p>
            <a:pPr lvl="1"/>
            <a:r>
              <a:rPr lang="en-US" dirty="0"/>
              <a:t>1) F logically implies all dependencies in Fc, and</a:t>
            </a:r>
          </a:p>
          <a:p>
            <a:pPr lvl="1"/>
            <a:r>
              <a:rPr lang="en-US" dirty="0"/>
              <a:t>2) Fc logically implies all dependencies in F, and</a:t>
            </a:r>
          </a:p>
          <a:p>
            <a:pPr lvl="1"/>
            <a:r>
              <a:rPr lang="en-US" dirty="0"/>
              <a:t>3) No functional dependency in Fc contains an extraneous attribute, and</a:t>
            </a:r>
          </a:p>
          <a:p>
            <a:pPr lvl="1"/>
            <a:r>
              <a:rPr lang="en-US" dirty="0"/>
              <a:t>4) Each left side of functional dependency in Fc is unique.</a:t>
            </a:r>
          </a:p>
          <a:p>
            <a:pPr lvl="1"/>
            <a:endParaRPr lang="en-US" dirty="0"/>
          </a:p>
        </p:txBody>
      </p:sp>
      <p:pic>
        <p:nvPicPr>
          <p:cNvPr id="5" name="Picture 4"/>
          <p:cNvPicPr>
            <a:picLocks noChangeAspect="1"/>
          </p:cNvPicPr>
          <p:nvPr/>
        </p:nvPicPr>
        <p:blipFill rotWithShape="1">
          <a:blip r:embed="rId3"/>
          <a:srcRect l="42375" t="65118" r="8625" b="21987"/>
          <a:stretch/>
        </p:blipFill>
        <p:spPr>
          <a:xfrm>
            <a:off x="2383658" y="5547678"/>
            <a:ext cx="7424683" cy="1098550"/>
          </a:xfrm>
          <a:prstGeom prst="rect">
            <a:avLst/>
          </a:prstGeom>
        </p:spPr>
      </p:pic>
    </p:spTree>
    <p:extLst>
      <p:ext uri="{BB962C8B-B14F-4D97-AF65-F5344CB8AC3E}">
        <p14:creationId xmlns:p14="http://schemas.microsoft.com/office/powerpoint/2010/main" val="1560835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20770</TotalTime>
  <Words>6355</Words>
  <Application>Microsoft Office PowerPoint</Application>
  <PresentationFormat>Widescreen</PresentationFormat>
  <Paragraphs>746</Paragraphs>
  <Slides>147</Slides>
  <Notes>12</Notes>
  <HiddenSlides>0</HiddenSlides>
  <MMClips>0</MMClips>
  <ScaleCrop>false</ScaleCrop>
  <HeadingPairs>
    <vt:vector size="4" baseType="variant">
      <vt:variant>
        <vt:lpstr>Theme</vt:lpstr>
      </vt:variant>
      <vt:variant>
        <vt:i4>1</vt:i4>
      </vt:variant>
      <vt:variant>
        <vt:lpstr>Slide Titles</vt:lpstr>
      </vt:variant>
      <vt:variant>
        <vt:i4>147</vt:i4>
      </vt:variant>
    </vt:vector>
  </HeadingPairs>
  <TitlesOfParts>
    <vt:vector size="148" baseType="lpstr">
      <vt:lpstr>Office Theme</vt:lpstr>
      <vt:lpstr>Unit 2  Part-1 Relational query languages            -</vt:lpstr>
      <vt:lpstr>Topics</vt:lpstr>
      <vt:lpstr>Introduction</vt:lpstr>
      <vt:lpstr>Introduction</vt:lpstr>
      <vt:lpstr>Introduction</vt:lpstr>
      <vt:lpstr>Relational algebra  </vt:lpstr>
      <vt:lpstr>Relational algebra : Operations</vt:lpstr>
      <vt:lpstr>The Select Operation</vt:lpstr>
      <vt:lpstr>PowerPoint Presentation</vt:lpstr>
      <vt:lpstr>PowerPoint Presentation</vt:lpstr>
      <vt:lpstr>PowerPoint Presentation</vt:lpstr>
      <vt:lpstr>PowerPoint Presentation</vt:lpstr>
      <vt:lpstr>The Project Operation</vt:lpstr>
      <vt:lpstr>PowerPoint Presentation</vt:lpstr>
      <vt:lpstr>PowerPoint Presentation</vt:lpstr>
      <vt:lpstr>Rename</vt:lpstr>
      <vt:lpstr>Example </vt:lpstr>
      <vt:lpstr>Example </vt:lpstr>
      <vt:lpstr>Example </vt:lpstr>
      <vt:lpstr>Cont..</vt:lpstr>
      <vt:lpstr>Cont..</vt:lpstr>
      <vt:lpstr>Set Operators</vt:lpstr>
      <vt:lpstr>Union operator</vt:lpstr>
      <vt:lpstr>Union example</vt:lpstr>
      <vt:lpstr>Intersection operator</vt:lpstr>
      <vt:lpstr>Intersect Example</vt:lpstr>
      <vt:lpstr>The Set-Difference (Minus ) Operation</vt:lpstr>
      <vt:lpstr>The Set-Difference (Minus ) Operation Example</vt:lpstr>
      <vt:lpstr>Condition to perform Set operators</vt:lpstr>
      <vt:lpstr>Condition to perform Set operators</vt:lpstr>
      <vt:lpstr>Exercise</vt:lpstr>
      <vt:lpstr>The Cartesian-Product (Cross product) Operation</vt:lpstr>
      <vt:lpstr>Example:</vt:lpstr>
      <vt:lpstr>Join operations : Natural Join Operation (⋈)</vt:lpstr>
      <vt:lpstr>Example </vt:lpstr>
      <vt:lpstr>Example</vt:lpstr>
      <vt:lpstr>Example</vt:lpstr>
      <vt:lpstr>The Outer Join Operation</vt:lpstr>
      <vt:lpstr>Left outer join (    )</vt:lpstr>
      <vt:lpstr>Example</vt:lpstr>
      <vt:lpstr>Right outer join (     )</vt:lpstr>
      <vt:lpstr>Example</vt:lpstr>
      <vt:lpstr>Full outer join (    )</vt:lpstr>
      <vt:lpstr>Example</vt:lpstr>
      <vt:lpstr>Aggregate Function</vt:lpstr>
      <vt:lpstr>Aggregate Function Example</vt:lpstr>
      <vt:lpstr>Aggregate Function Example</vt:lpstr>
      <vt:lpstr>Aggregate Function Example</vt:lpstr>
      <vt:lpstr>Exercise</vt:lpstr>
      <vt:lpstr>Exercise</vt:lpstr>
      <vt:lpstr>Exercise</vt:lpstr>
      <vt:lpstr>Exercise</vt:lpstr>
      <vt:lpstr>Tuple Relational calculus</vt:lpstr>
      <vt:lpstr>PowerPoint Presentation</vt:lpstr>
      <vt:lpstr>Example Queries</vt:lpstr>
      <vt:lpstr>Domain Relational calculus</vt:lpstr>
      <vt:lpstr>Example Queries</vt:lpstr>
      <vt:lpstr>Expressive Power of Languages</vt:lpstr>
      <vt:lpstr>SQL</vt:lpstr>
      <vt:lpstr>PowerPoint Presentation</vt:lpstr>
      <vt:lpstr>PowerPoint Presentation</vt:lpstr>
      <vt:lpstr>PowerPoint Presentation</vt:lpstr>
      <vt:lpstr>sql</vt:lpstr>
      <vt:lpstr>PowerPoint Presentation</vt:lpstr>
      <vt:lpstr>DDL constructs</vt:lpstr>
      <vt:lpstr>Cont..</vt:lpstr>
      <vt:lpstr>Create Table</vt:lpstr>
      <vt:lpstr>Basic Types</vt:lpstr>
      <vt:lpstr>Basic Types</vt:lpstr>
      <vt:lpstr>Basic Types</vt:lpstr>
      <vt:lpstr>ALTER</vt:lpstr>
      <vt:lpstr>ALTER</vt:lpstr>
      <vt:lpstr>DROP</vt:lpstr>
      <vt:lpstr>TRUNCATE</vt:lpstr>
      <vt:lpstr>DML constructs</vt:lpstr>
      <vt:lpstr>DQL constructs</vt:lpstr>
      <vt:lpstr>DCL</vt:lpstr>
      <vt:lpstr>TCL</vt:lpstr>
      <vt:lpstr>Integrity constraints</vt:lpstr>
      <vt:lpstr>Open source and Commercial DBMS -MYSQL, ORACLE, DB2, SQL server</vt:lpstr>
      <vt:lpstr>Unit 2  Part-II Relational database design          -</vt:lpstr>
      <vt:lpstr>Topics</vt:lpstr>
      <vt:lpstr>Domain and data dependency</vt:lpstr>
      <vt:lpstr>Functional Dependency</vt:lpstr>
      <vt:lpstr>Diagrammatic representation</vt:lpstr>
      <vt:lpstr>Types of Functional Dependencies</vt:lpstr>
      <vt:lpstr>Types of Functional Dependencies</vt:lpstr>
      <vt:lpstr>Types of Functional Dependencies</vt:lpstr>
      <vt:lpstr>Armstrong's axioms (inference rules)</vt:lpstr>
      <vt:lpstr>Armstrong's axioms (inference rules)</vt:lpstr>
      <vt:lpstr>closure of a set of FDs</vt:lpstr>
      <vt:lpstr>Example-1</vt:lpstr>
      <vt:lpstr>Example-2</vt:lpstr>
      <vt:lpstr>Example-3</vt:lpstr>
      <vt:lpstr>Closure of a set of attributes</vt:lpstr>
      <vt:lpstr>PowerPoint Presentation</vt:lpstr>
      <vt:lpstr>Exercise</vt:lpstr>
      <vt:lpstr>Exercise</vt:lpstr>
      <vt:lpstr>Canonical cover</vt:lpstr>
      <vt:lpstr>STEPS TO FIND CANONICAL COVER FORM</vt:lpstr>
      <vt:lpstr>Example</vt:lpstr>
      <vt:lpstr>Decomposition</vt:lpstr>
      <vt:lpstr>Lossy Decomposition</vt:lpstr>
      <vt:lpstr>PowerPoint Presentation</vt:lpstr>
      <vt:lpstr>Lossless (Non-loss) Decomposition </vt:lpstr>
      <vt:lpstr>Lossless (Non-loss) Decomposition </vt:lpstr>
      <vt:lpstr>PowerPoint Presentation</vt:lpstr>
      <vt:lpstr>PowerPoint Presentation</vt:lpstr>
      <vt:lpstr>PowerPoint Presentation</vt:lpstr>
      <vt:lpstr>PowerPoint Presentation</vt:lpstr>
      <vt:lpstr>Anomaly in database design</vt:lpstr>
      <vt:lpstr>Insert anomaly</vt:lpstr>
      <vt:lpstr>Delete anomaly</vt:lpstr>
      <vt:lpstr>Update / Modification anomaly</vt:lpstr>
      <vt:lpstr>Anomaly (Summary)</vt:lpstr>
      <vt:lpstr>How anomalies in database design can be solved</vt:lpstr>
      <vt:lpstr>Normalization</vt:lpstr>
      <vt:lpstr>Normalization</vt:lpstr>
      <vt:lpstr>PowerPoint Presentation</vt:lpstr>
      <vt:lpstr>Normal forms</vt:lpstr>
      <vt:lpstr>First normal form (1NF)</vt:lpstr>
      <vt:lpstr>1NF ( composite attribute)</vt:lpstr>
      <vt:lpstr>1NF ( composite attribute)</vt:lpstr>
      <vt:lpstr>1NF (multi-valued attribute)</vt:lpstr>
      <vt:lpstr>1NF (multi-valued attribute)</vt:lpstr>
      <vt:lpstr>Second normal form (2NF)</vt:lpstr>
      <vt:lpstr>Second normal form (2NF)</vt:lpstr>
      <vt:lpstr>Second normal form (2NF)- Solution</vt:lpstr>
      <vt:lpstr>Third normal form (3NF)</vt:lpstr>
      <vt:lpstr>Third normal form (3NF)</vt:lpstr>
      <vt:lpstr>Third normal form (3NF)</vt:lpstr>
      <vt:lpstr>Third normal form (3NF)</vt:lpstr>
      <vt:lpstr>BCNF</vt:lpstr>
      <vt:lpstr>BCNF</vt:lpstr>
      <vt:lpstr>BCNF</vt:lpstr>
      <vt:lpstr>4NF (fourth normal form)</vt:lpstr>
      <vt:lpstr>PowerPoint Presentation</vt:lpstr>
      <vt:lpstr>4NF (fourth normal form)- Example1</vt:lpstr>
      <vt:lpstr>4NF (fourth normal form)- Example1</vt:lpstr>
      <vt:lpstr>4NF (fourth normal form)- Example2</vt:lpstr>
      <vt:lpstr>4NF (fourth normal form)- Example2</vt:lpstr>
      <vt:lpstr>5NF (fifth normal form)</vt:lpstr>
      <vt:lpstr>5NF (fifth normal form)</vt:lpstr>
      <vt:lpstr>5NF (fifth normal form)</vt:lpstr>
      <vt:lpstr>Example </vt:lpstr>
      <vt:lpstr>Solution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and its Architecture</dc:title>
  <dc:creator>Admin</dc:creator>
  <cp:lastModifiedBy>Unknown User</cp:lastModifiedBy>
  <cp:revision>742</cp:revision>
  <dcterms:created xsi:type="dcterms:W3CDTF">2018-01-28T03:54:08Z</dcterms:created>
  <dcterms:modified xsi:type="dcterms:W3CDTF">2021-06-14T06:57:08Z</dcterms:modified>
</cp:coreProperties>
</file>